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8" r:id="rId3"/>
    <p:sldId id="289" r:id="rId4"/>
    <p:sldId id="263" r:id="rId5"/>
    <p:sldId id="295" r:id="rId6"/>
    <p:sldId id="298" r:id="rId7"/>
    <p:sldId id="303" r:id="rId8"/>
    <p:sldId id="542" r:id="rId9"/>
    <p:sldId id="545" r:id="rId10"/>
    <p:sldId id="544" r:id="rId11"/>
    <p:sldId id="546" r:id="rId12"/>
    <p:sldId id="541" r:id="rId13"/>
    <p:sldId id="540" r:id="rId14"/>
    <p:sldId id="534" r:id="rId15"/>
    <p:sldId id="538" r:id="rId16"/>
    <p:sldId id="285" r:id="rId17"/>
  </p:sldIdLst>
  <p:sldSz cx="10691813" cy="7559675"/>
  <p:notesSz cx="6797675" cy="9926638"/>
  <p:embeddedFontLst>
    <p:embeddedFont>
      <p:font typeface="맑은 고딕" panose="020B0503020000020004" pitchFamily="50" charset="-127"/>
      <p:regular r:id="rId19"/>
      <p:bold r:id="rId20"/>
    </p:embeddedFont>
    <p:embeddedFont>
      <p:font typeface="BankGothic Lt BT" panose="020B0607020203060204" pitchFamily="34" charset="0"/>
      <p:regular r:id="rId21"/>
    </p:embeddedFont>
    <p:embeddedFont>
      <p:font typeface="휴먼편지체" panose="02030504000101010101" pitchFamily="18" charset="-127"/>
      <p:regular r:id="rId22"/>
    </p:embeddedFont>
    <p:embeddedFont>
      <p:font typeface="MS UI Gothic" panose="020B0600070205080204" pitchFamily="34" charset="-128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맑은 고딕 Semilight" panose="020B0502040204020203" pitchFamily="50" charset="-127"/>
      <p:regular r:id="rId28"/>
    </p:embeddedFont>
    <p:embeddedFont>
      <p:font typeface="Abadi" panose="020B0600000101010101" charset="0"/>
      <p:regular r:id="rId29"/>
      <p:bold r:id="rId30"/>
    </p:embeddedFont>
    <p:embeddedFont>
      <p:font typeface="Lato Light" panose="020B0600000101010101" charset="0"/>
      <p:regular r:id="rId31"/>
      <p:bold r:id="rId32"/>
      <p:italic r:id="rId33"/>
      <p:boldItalic r:id="rId34"/>
    </p:embeddedFont>
    <p:embeddedFont>
      <p:font typeface="함초롬돋움" panose="020B0604000101010101" pitchFamily="50" charset="-127"/>
      <p:regular r:id="rId35"/>
      <p:bold r:id="rId36"/>
    </p:embeddedFont>
    <p:embeddedFont>
      <p:font typeface="맑은 고딕" panose="020B0503020000020004" pitchFamily="50" charset="-127"/>
      <p:regular r:id="rId19"/>
      <p:bold r:id="rId20"/>
    </p:embeddedFont>
    <p:embeddedFont>
      <p:font typeface="Ultra" panose="020B0600000101010101" charset="0"/>
      <p:regular r:id="rId37"/>
    </p:embeddedFont>
    <p:embeddedFont>
      <p:font typeface="BankGothic Md BT" panose="020B0807020203060204" pitchFamily="3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iOamqYH5KlLEinhZ4+5KRSY6mZ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9F1"/>
    <a:srgbClr val="8B8528"/>
    <a:srgbClr val="F77B25"/>
    <a:srgbClr val="F9B51B"/>
    <a:srgbClr val="78CBCE"/>
    <a:srgbClr val="53A7E6"/>
    <a:srgbClr val="6BCBCE"/>
    <a:srgbClr val="42A6E7"/>
    <a:srgbClr val="C66929"/>
    <a:srgbClr val="8445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1885E1-2A08-4B40-825F-F69CE714F05C}">
  <a:tblStyle styleId="{651885E1-2A08-4B40-825F-F69CE714F0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8AB310C-716F-4C2D-98FE-BE4CDC9368C6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441" autoAdjust="0"/>
  </p:normalViewPr>
  <p:slideViewPr>
    <p:cSldViewPr snapToGrid="0">
      <p:cViewPr>
        <p:scale>
          <a:sx n="100" d="100"/>
          <a:sy n="100" d="100"/>
        </p:scale>
        <p:origin x="1428" y="138"/>
      </p:cViewPr>
      <p:guideLst>
        <p:guide orient="horz" pos="238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b. invest" userId="b402d8d5116bdac8" providerId="LiveId" clId="{4DC2EEEF-B821-4691-95C9-16CCA52D0CFB}"/>
    <pc:docChg chg="custSel modMainMaster">
      <pc:chgData name="kb. invest" userId="b402d8d5116bdac8" providerId="LiveId" clId="{4DC2EEEF-B821-4691-95C9-16CCA52D0CFB}" dt="2023-06-22T05:18:54.755" v="325" actId="14100"/>
      <pc:docMkLst>
        <pc:docMk/>
      </pc:docMkLst>
      <pc:sldMasterChg chg="modSldLayout">
        <pc:chgData name="kb. invest" userId="b402d8d5116bdac8" providerId="LiveId" clId="{4DC2EEEF-B821-4691-95C9-16CCA52D0CFB}" dt="2023-06-22T05:18:54.755" v="325" actId="14100"/>
        <pc:sldMasterMkLst>
          <pc:docMk/>
          <pc:sldMasterMk cId="0" sldId="2147483648"/>
        </pc:sldMasterMkLst>
        <pc:sldLayoutChg chg="modSp mod">
          <pc:chgData name="kb. invest" userId="b402d8d5116bdac8" providerId="LiveId" clId="{4DC2EEEF-B821-4691-95C9-16CCA52D0CFB}" dt="2023-06-22T05:16:28.176" v="90" actId="20577"/>
          <pc:sldLayoutMkLst>
            <pc:docMk/>
            <pc:sldMasterMk cId="0" sldId="2147483648"/>
            <pc:sldLayoutMk cId="0" sldId="2147483649"/>
          </pc:sldLayoutMkLst>
          <pc:spChg chg="mod">
            <ac:chgData name="kb. invest" userId="b402d8d5116bdac8" providerId="LiveId" clId="{4DC2EEEF-B821-4691-95C9-16CCA52D0CFB}" dt="2023-06-22T05:16:28.176" v="90" actId="20577"/>
            <ac:spMkLst>
              <pc:docMk/>
              <pc:sldMasterMk cId="0" sldId="2147483648"/>
              <pc:sldLayoutMk cId="0" sldId="2147483649"/>
              <ac:spMk id="18" creationId="{00000000-0000-0000-0000-000000000000}"/>
            </ac:spMkLst>
          </pc:spChg>
        </pc:sldLayoutChg>
        <pc:sldLayoutChg chg="addSp delSp modSp mod">
          <pc:chgData name="kb. invest" userId="b402d8d5116bdac8" providerId="LiveId" clId="{4DC2EEEF-B821-4691-95C9-16CCA52D0CFB}" dt="2023-06-22T05:17:30.493" v="196"/>
          <pc:sldLayoutMkLst>
            <pc:docMk/>
            <pc:sldMasterMk cId="0" sldId="2147483648"/>
            <pc:sldLayoutMk cId="0" sldId="2147483654"/>
          </pc:sldLayoutMkLst>
          <pc:spChg chg="del mod">
            <ac:chgData name="kb. invest" userId="b402d8d5116bdac8" providerId="LiveId" clId="{4DC2EEEF-B821-4691-95C9-16CCA52D0CFB}" dt="2023-06-22T05:17:28.320" v="195" actId="478"/>
            <ac:spMkLst>
              <pc:docMk/>
              <pc:sldMasterMk cId="0" sldId="2147483648"/>
              <pc:sldLayoutMk cId="0" sldId="2147483654"/>
              <ac:spMk id="32" creationId="{DFC4FB5C-720D-40E1-8EDE-4C2C4D642F37}"/>
            </ac:spMkLst>
          </pc:spChg>
          <pc:spChg chg="add mod">
            <ac:chgData name="kb. invest" userId="b402d8d5116bdac8" providerId="LiveId" clId="{4DC2EEEF-B821-4691-95C9-16CCA52D0CFB}" dt="2023-06-22T05:17:30.493" v="196"/>
            <ac:spMkLst>
              <pc:docMk/>
              <pc:sldMasterMk cId="0" sldId="2147483648"/>
              <pc:sldLayoutMk cId="0" sldId="2147483654"/>
              <ac:spMk id="37" creationId="{3B0B1AC2-7F88-4688-9594-F4B84DC5D9CC}"/>
            </ac:spMkLst>
          </pc:spChg>
        </pc:sldLayoutChg>
        <pc:sldLayoutChg chg="modSp mod">
          <pc:chgData name="kb. invest" userId="b402d8d5116bdac8" providerId="LiveId" clId="{4DC2EEEF-B821-4691-95C9-16CCA52D0CFB}" dt="2023-06-22T05:18:00.910" v="247" actId="20577"/>
          <pc:sldLayoutMkLst>
            <pc:docMk/>
            <pc:sldMasterMk cId="0" sldId="2147483648"/>
            <pc:sldLayoutMk cId="0" sldId="2147483656"/>
          </pc:sldLayoutMkLst>
          <pc:spChg chg="mod">
            <ac:chgData name="kb. invest" userId="b402d8d5116bdac8" providerId="LiveId" clId="{4DC2EEEF-B821-4691-95C9-16CCA52D0CFB}" dt="2023-06-22T05:18:00.910" v="247" actId="20577"/>
            <ac:spMkLst>
              <pc:docMk/>
              <pc:sldMasterMk cId="0" sldId="2147483648"/>
              <pc:sldLayoutMk cId="0" sldId="2147483656"/>
              <ac:spMk id="24" creationId="{9AF62230-DC83-4F4E-B15E-A0DCF9875BD7}"/>
            </ac:spMkLst>
          </pc:spChg>
        </pc:sldLayoutChg>
        <pc:sldLayoutChg chg="addSp delSp modSp mod">
          <pc:chgData name="kb. invest" userId="b402d8d5116bdac8" providerId="LiveId" clId="{4DC2EEEF-B821-4691-95C9-16CCA52D0CFB}" dt="2023-06-22T05:18:13.290" v="250"/>
          <pc:sldLayoutMkLst>
            <pc:docMk/>
            <pc:sldMasterMk cId="0" sldId="2147483648"/>
            <pc:sldLayoutMk cId="0" sldId="2147483661"/>
          </pc:sldLayoutMkLst>
          <pc:spChg chg="del mod">
            <ac:chgData name="kb. invest" userId="b402d8d5116bdac8" providerId="LiveId" clId="{4DC2EEEF-B821-4691-95C9-16CCA52D0CFB}" dt="2023-06-22T05:18:11.819" v="249" actId="478"/>
            <ac:spMkLst>
              <pc:docMk/>
              <pc:sldMasterMk cId="0" sldId="2147483648"/>
              <pc:sldLayoutMk cId="0" sldId="2147483661"/>
              <ac:spMk id="9" creationId="{2C3AD1F5-3B56-45A5-B3AB-25510C1F449F}"/>
            </ac:spMkLst>
          </pc:spChg>
          <pc:spChg chg="add mod">
            <ac:chgData name="kb. invest" userId="b402d8d5116bdac8" providerId="LiveId" clId="{4DC2EEEF-B821-4691-95C9-16CCA52D0CFB}" dt="2023-06-22T05:18:13.290" v="250"/>
            <ac:spMkLst>
              <pc:docMk/>
              <pc:sldMasterMk cId="0" sldId="2147483648"/>
              <pc:sldLayoutMk cId="0" sldId="2147483661"/>
              <ac:spMk id="11" creationId="{8C34776D-D544-4C48-8266-01B1BA2BD1D1}"/>
            </ac:spMkLst>
          </pc:spChg>
        </pc:sldLayoutChg>
        <pc:sldLayoutChg chg="modSp mod">
          <pc:chgData name="kb. invest" userId="b402d8d5116bdac8" providerId="LiveId" clId="{4DC2EEEF-B821-4691-95C9-16CCA52D0CFB}" dt="2023-06-22T05:18:32.781" v="274" actId="20577"/>
          <pc:sldLayoutMkLst>
            <pc:docMk/>
            <pc:sldMasterMk cId="0" sldId="2147483648"/>
            <pc:sldLayoutMk cId="0" sldId="2147483667"/>
          </pc:sldLayoutMkLst>
          <pc:spChg chg="mod">
            <ac:chgData name="kb. invest" userId="b402d8d5116bdac8" providerId="LiveId" clId="{4DC2EEEF-B821-4691-95C9-16CCA52D0CFB}" dt="2023-06-22T05:18:32.781" v="274" actId="20577"/>
            <ac:spMkLst>
              <pc:docMk/>
              <pc:sldMasterMk cId="0" sldId="2147483648"/>
              <pc:sldLayoutMk cId="0" sldId="2147483667"/>
              <ac:spMk id="17" creationId="{9DCD395D-CDE6-4767-A3CB-3B922B754A46}"/>
            </ac:spMkLst>
          </pc:spChg>
        </pc:sldLayoutChg>
        <pc:sldLayoutChg chg="modSp mod">
          <pc:chgData name="kb. invest" userId="b402d8d5116bdac8" providerId="LiveId" clId="{4DC2EEEF-B821-4691-95C9-16CCA52D0CFB}" dt="2023-06-22T05:18:54.755" v="325" actId="14100"/>
          <pc:sldLayoutMkLst>
            <pc:docMk/>
            <pc:sldMasterMk cId="0" sldId="2147483648"/>
            <pc:sldLayoutMk cId="0" sldId="2147483668"/>
          </pc:sldLayoutMkLst>
          <pc:spChg chg="mod">
            <ac:chgData name="kb. invest" userId="b402d8d5116bdac8" providerId="LiveId" clId="{4DC2EEEF-B821-4691-95C9-16CCA52D0CFB}" dt="2023-06-22T05:18:54.755" v="325" actId="14100"/>
            <ac:spMkLst>
              <pc:docMk/>
              <pc:sldMasterMk cId="0" sldId="2147483648"/>
              <pc:sldLayoutMk cId="0" sldId="2147483668"/>
              <ac:spMk id="209" creationId="{00000000-0000-0000-0000-000000000000}"/>
            </ac:spMkLst>
          </pc:spChg>
        </pc:sldLayoutChg>
        <pc:sldLayoutChg chg="modSp mod">
          <pc:chgData name="kb. invest" userId="b402d8d5116bdac8" providerId="LiveId" clId="{4DC2EEEF-B821-4691-95C9-16CCA52D0CFB}" dt="2023-06-22T05:17:02.727" v="190" actId="20577"/>
          <pc:sldLayoutMkLst>
            <pc:docMk/>
            <pc:sldMasterMk cId="0" sldId="2147483648"/>
            <pc:sldLayoutMk cId="549034886" sldId="2147483669"/>
          </pc:sldLayoutMkLst>
          <pc:spChg chg="mod">
            <ac:chgData name="kb. invest" userId="b402d8d5116bdac8" providerId="LiveId" clId="{4DC2EEEF-B821-4691-95C9-16CCA52D0CFB}" dt="2023-06-22T05:17:02.727" v="190" actId="20577"/>
            <ac:spMkLst>
              <pc:docMk/>
              <pc:sldMasterMk cId="0" sldId="2147483648"/>
              <pc:sldLayoutMk cId="549034886" sldId="2147483669"/>
              <ac:spMk id="40" creationId="{287455D9-343A-44B1-ADFF-C57C5C379FF6}"/>
            </ac:spMkLst>
          </pc:spChg>
        </pc:sldLayoutChg>
        <pc:sldLayoutChg chg="addSp delSp modSp mod">
          <pc:chgData name="kb. invest" userId="b402d8d5116bdac8" providerId="LiveId" clId="{4DC2EEEF-B821-4691-95C9-16CCA52D0CFB}" dt="2023-06-22T05:17:17.684" v="193"/>
          <pc:sldLayoutMkLst>
            <pc:docMk/>
            <pc:sldMasterMk cId="0" sldId="2147483648"/>
            <pc:sldLayoutMk cId="4050468808" sldId="2147483670"/>
          </pc:sldLayoutMkLst>
          <pc:spChg chg="del mod">
            <ac:chgData name="kb. invest" userId="b402d8d5116bdac8" providerId="LiveId" clId="{4DC2EEEF-B821-4691-95C9-16CCA52D0CFB}" dt="2023-06-22T05:17:14.790" v="192" actId="478"/>
            <ac:spMkLst>
              <pc:docMk/>
              <pc:sldMasterMk cId="0" sldId="2147483648"/>
              <pc:sldLayoutMk cId="4050468808" sldId="2147483670"/>
              <ac:spMk id="30" creationId="{316A98F1-0F6D-439D-8E25-6340E8D1D6A5}"/>
            </ac:spMkLst>
          </pc:spChg>
          <pc:spChg chg="add mod">
            <ac:chgData name="kb. invest" userId="b402d8d5116bdac8" providerId="LiveId" clId="{4DC2EEEF-B821-4691-95C9-16CCA52D0CFB}" dt="2023-06-22T05:17:17.684" v="193"/>
            <ac:spMkLst>
              <pc:docMk/>
              <pc:sldMasterMk cId="0" sldId="2147483648"/>
              <pc:sldLayoutMk cId="4050468808" sldId="2147483670"/>
              <ac:spMk id="34" creationId="{B19D4F83-E08F-4D19-9986-9D17E0A22F0A}"/>
            </ac:spMkLst>
          </pc:spChg>
        </pc:sldLayoutChg>
        <pc:sldLayoutChg chg="addSp delSp modSp mod">
          <pc:chgData name="kb. invest" userId="b402d8d5116bdac8" providerId="LiveId" clId="{4DC2EEEF-B821-4691-95C9-16CCA52D0CFB}" dt="2023-06-22T05:17:35.280" v="198"/>
          <pc:sldLayoutMkLst>
            <pc:docMk/>
            <pc:sldMasterMk cId="0" sldId="2147483648"/>
            <pc:sldLayoutMk cId="939983099" sldId="2147483671"/>
          </pc:sldLayoutMkLst>
          <pc:spChg chg="del">
            <ac:chgData name="kb. invest" userId="b402d8d5116bdac8" providerId="LiveId" clId="{4DC2EEEF-B821-4691-95C9-16CCA52D0CFB}" dt="2023-06-22T05:17:33.644" v="197" actId="478"/>
            <ac:spMkLst>
              <pc:docMk/>
              <pc:sldMasterMk cId="0" sldId="2147483648"/>
              <pc:sldLayoutMk cId="939983099" sldId="2147483671"/>
              <ac:spMk id="23" creationId="{EB278059-8029-422C-B67C-1547D3C56756}"/>
            </ac:spMkLst>
          </pc:spChg>
          <pc:spChg chg="add mod">
            <ac:chgData name="kb. invest" userId="b402d8d5116bdac8" providerId="LiveId" clId="{4DC2EEEF-B821-4691-95C9-16CCA52D0CFB}" dt="2023-06-22T05:17:35.280" v="198"/>
            <ac:spMkLst>
              <pc:docMk/>
              <pc:sldMasterMk cId="0" sldId="2147483648"/>
              <pc:sldLayoutMk cId="939983099" sldId="2147483671"/>
              <ac:spMk id="33" creationId="{7AE96E26-0774-4918-8A7E-0786D8B46E1F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030288" y="1241425"/>
            <a:ext cx="47371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6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997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1837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9072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0936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6821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5436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94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9201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5251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6653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017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14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빈 화면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8;p40"/>
          <p:cNvSpPr/>
          <p:nvPr userDrawn="1"/>
        </p:nvSpPr>
        <p:spPr>
          <a:xfrm>
            <a:off x="90103" y="7253406"/>
            <a:ext cx="10772564" cy="306267"/>
          </a:xfrm>
          <a:prstGeom prst="rect">
            <a:avLst/>
          </a:prstGeom>
          <a:noFill/>
          <a:ln>
            <a:noFill/>
          </a:ln>
          <a:effectLst>
            <a:glow rad="38100">
              <a:schemeClr val="bg1"/>
            </a:glo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ⓒ </a:t>
            </a:r>
            <a:r>
              <a:rPr lang="ko-KR" altLang="ko-KR" sz="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-US" altLang="ko-KR" sz="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ko-KR" altLang="ko-KR" sz="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Co.,Ltd</a:t>
            </a:r>
            <a:r>
              <a:rPr lang="en-US" altLang="ko-KR" sz="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KB INVEST  </a:t>
            </a:r>
            <a:endParaRPr sz="800" b="0" i="0" u="none" strike="noStrike" cap="none" dirty="0">
              <a:solidFill>
                <a:srgbClr val="3F3F3F"/>
              </a:solidFill>
              <a:latin typeface="Abadi" panose="020B0604020202020204" pitchFamily="34" charset="0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매매 제안서 부동산자산관리팀 ㈜케이비인베스트 </a:t>
            </a:r>
            <a:r>
              <a:rPr lang="en-US" altLang="ko-KR" sz="8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. </a:t>
            </a:r>
            <a:r>
              <a:rPr lang="ko-KR" altLang="en-US" sz="8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주소 </a:t>
            </a:r>
            <a:r>
              <a:rPr lang="en-US" altLang="ko-KR" sz="8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: </a:t>
            </a:r>
            <a:r>
              <a:rPr lang="ko-KR" altLang="en-US" sz="8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서울시 강남구 </a:t>
            </a:r>
            <a:r>
              <a:rPr lang="ko-KR" altLang="en-US" sz="800" b="0" i="0" u="none" strike="noStrike" cap="none" dirty="0" err="1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강남구</a:t>
            </a:r>
            <a:r>
              <a:rPr lang="ko-KR" altLang="en-US" sz="8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 </a:t>
            </a:r>
            <a:r>
              <a:rPr lang="ko-KR" altLang="en-US" sz="800" b="0" i="0" u="none" strike="noStrike" cap="none" dirty="0" err="1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테헤란로</a:t>
            </a:r>
            <a:r>
              <a:rPr lang="ko-KR" altLang="en-US" sz="8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altLang="ko-KR" sz="8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151, 18</a:t>
            </a:r>
            <a:r>
              <a:rPr lang="ko-KR" altLang="en-US" sz="8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층</a:t>
            </a:r>
            <a:r>
              <a:rPr lang="en-US" altLang="ko-KR" sz="8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(</a:t>
            </a:r>
            <a:r>
              <a:rPr lang="ko-KR" altLang="en-US" sz="8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역삼동</a:t>
            </a:r>
            <a:r>
              <a:rPr lang="en-US" altLang="ko-KR" sz="8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, </a:t>
            </a:r>
            <a:r>
              <a:rPr lang="ko-KR" altLang="en-US" sz="800" b="0" i="0" u="none" strike="noStrike" cap="none" dirty="0" err="1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역삼하이츠빌딩</a:t>
            </a:r>
            <a:r>
              <a:rPr lang="en-US" altLang="ko-KR" sz="8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) / Tel. 010-5342-5321</a:t>
            </a:r>
            <a:r>
              <a:rPr lang="ko-KR" altLang="en-US" sz="8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altLang="ko-KR" sz="800" b="1" i="0" u="none" strike="noStrike" cap="none" dirty="0">
                <a:solidFill>
                  <a:schemeClr val="lt1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/ </a:t>
            </a:r>
            <a:r>
              <a:rPr lang="ko-KR" altLang="en-US" sz="800" b="1" i="0" u="none" strike="noStrike" cap="none" dirty="0">
                <a:solidFill>
                  <a:schemeClr val="lt1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등록번호 </a:t>
            </a:r>
            <a:r>
              <a:rPr lang="en-US" altLang="ko-KR" sz="800" b="1" i="0" u="none" strike="noStrike" cap="none" dirty="0">
                <a:solidFill>
                  <a:schemeClr val="lt1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110111-8457164 / </a:t>
            </a:r>
            <a:r>
              <a:rPr lang="ko-KR" altLang="en-US" sz="800" b="1" i="0" u="none" strike="noStrike" cap="none" dirty="0">
                <a:solidFill>
                  <a:schemeClr val="lt1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대표 강병일</a:t>
            </a:r>
            <a:endParaRPr lang="ko-KR" altLang="en-US" sz="1000" b="1" i="0" u="none" strike="noStrike" cap="none" dirty="0">
              <a:solidFill>
                <a:schemeClr val="lt1"/>
              </a:solidFill>
              <a:latin typeface="Abadi" panose="020B0604020202020204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BAB882-6D26-4AA8-8537-D2EBA05AD7B3}"/>
              </a:ext>
            </a:extLst>
          </p:cNvPr>
          <p:cNvGrpSpPr/>
          <p:nvPr userDrawn="1"/>
        </p:nvGrpSpPr>
        <p:grpSpPr>
          <a:xfrm>
            <a:off x="4383643" y="5960540"/>
            <a:ext cx="1900127" cy="778563"/>
            <a:chOff x="3881438" y="2856072"/>
            <a:chExt cx="1900127" cy="7785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3167EC-0687-4715-A311-563C8FCF2149}"/>
                </a:ext>
              </a:extLst>
            </p:cNvPr>
            <p:cNvSpPr txBox="1"/>
            <p:nvPr userDrawn="1"/>
          </p:nvSpPr>
          <p:spPr>
            <a:xfrm>
              <a:off x="4016445" y="3419191"/>
              <a:ext cx="16890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>
                <a:buClrTx/>
                <a:buFontTx/>
                <a:buNone/>
              </a:pPr>
              <a:r>
                <a:rPr lang="ko-KR" altLang="en-US" sz="800" b="1" kern="1300" spc="8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케이비인베스트 부동산컨설팅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B9FA15-6409-40FB-A09C-7059CEE5DB62}"/>
                </a:ext>
              </a:extLst>
            </p:cNvPr>
            <p:cNvSpPr txBox="1"/>
            <p:nvPr userDrawn="1"/>
          </p:nvSpPr>
          <p:spPr>
            <a:xfrm>
              <a:off x="3881438" y="2856072"/>
              <a:ext cx="503600" cy="60016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300" kern="1200" dirty="0">
                  <a:solidFill>
                    <a:prstClr val="black"/>
                  </a:solidFill>
                  <a:latin typeface="BankGothic Md BT" panose="020B0807020203060204" pitchFamily="34" charset="0"/>
                  <a:ea typeface="MS UI Gothic" panose="020B0600070205080204" pitchFamily="34" charset="-128"/>
                  <a:cs typeface="+mn-cs"/>
                </a:rPr>
                <a:t>K</a:t>
              </a:r>
              <a:endParaRPr lang="ko-KR" altLang="en-US" sz="3300" kern="1200" dirty="0">
                <a:solidFill>
                  <a:prstClr val="black"/>
                </a:solidFill>
                <a:latin typeface="BankGothic Md BT" panose="020B0807020203060204" pitchFamily="34" charset="0"/>
                <a:ea typeface="휴먼편지체" panose="02030504000101010101" pitchFamily="18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ACDBC0-3089-49CE-9920-645AFD8FC910}"/>
                </a:ext>
              </a:extLst>
            </p:cNvPr>
            <p:cNvSpPr txBox="1"/>
            <p:nvPr userDrawn="1"/>
          </p:nvSpPr>
          <p:spPr>
            <a:xfrm>
              <a:off x="4062506" y="2971663"/>
              <a:ext cx="6166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300" kern="1200" dirty="0">
                  <a:solidFill>
                    <a:srgbClr val="1E4E79"/>
                  </a:solidFill>
                  <a:latin typeface="BankGothic Md BT" panose="020B0807020203060204" pitchFamily="34" charset="0"/>
                  <a:ea typeface="MS UI Gothic" panose="020B0600070205080204" pitchFamily="34" charset="-128"/>
                  <a:cs typeface="+mn-cs"/>
                </a:rPr>
                <a:t>B</a:t>
              </a:r>
              <a:endParaRPr lang="ko-KR" altLang="en-US" sz="3300" kern="1200" dirty="0">
                <a:solidFill>
                  <a:srgbClr val="1E4E79"/>
                </a:solidFill>
                <a:latin typeface="BankGothic Md BT" panose="020B0807020203060204" pitchFamily="34" charset="0"/>
                <a:ea typeface="휴먼편지체" panose="02030504000101010101" pitchFamily="18" charset="-127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41FD7D-2C8C-4518-8C16-58674B5CE456}"/>
                </a:ext>
              </a:extLst>
            </p:cNvPr>
            <p:cNvSpPr txBox="1"/>
            <p:nvPr userDrawn="1"/>
          </p:nvSpPr>
          <p:spPr>
            <a:xfrm>
              <a:off x="4432779" y="2995626"/>
              <a:ext cx="13487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100" b="1" kern="1200" spc="-300" dirty="0">
                  <a:solidFill>
                    <a:prstClr val="black"/>
                  </a:solidFill>
                  <a:latin typeface="BankGothic Lt BT" panose="020B0607020203060204" pitchFamily="34" charset="0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Invest</a:t>
              </a:r>
              <a:endParaRPr lang="ko-KR" altLang="en-US" sz="3100" b="1" kern="1200" spc="-300" dirty="0">
                <a:solidFill>
                  <a:prstClr val="black"/>
                </a:solidFill>
                <a:latin typeface="BankGothic Lt BT" panose="020B060702020306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F0CF48-399A-45EB-A4A6-C8A78AB11A27}"/>
              </a:ext>
            </a:extLst>
          </p:cNvPr>
          <p:cNvSpPr/>
          <p:nvPr userDrawn="1"/>
        </p:nvSpPr>
        <p:spPr>
          <a:xfrm>
            <a:off x="2827021" y="4481206"/>
            <a:ext cx="6118751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+mn-ea"/>
                <a:ea typeface="+mn-ea"/>
              </a:rPr>
              <a:t>본</a:t>
            </a:r>
            <a:r>
              <a:rPr lang="en-US" altLang="ko-KR" sz="900" dirty="0">
                <a:latin typeface="+mn-ea"/>
                <a:ea typeface="+mn-ea"/>
              </a:rPr>
              <a:t>Information Memorandum(</a:t>
            </a:r>
            <a:r>
              <a:rPr lang="ko-KR" altLang="en-US" sz="900" dirty="0">
                <a:latin typeface="+mn-ea"/>
                <a:ea typeface="+mn-ea"/>
              </a:rPr>
              <a:t>이하“</a:t>
            </a:r>
            <a:r>
              <a:rPr lang="en-US" altLang="ko-KR" sz="900" dirty="0">
                <a:latin typeface="+mn-ea"/>
                <a:ea typeface="+mn-ea"/>
              </a:rPr>
              <a:t>IM”)</a:t>
            </a:r>
            <a:r>
              <a:rPr lang="ko-KR" altLang="en-US" sz="900" dirty="0">
                <a:latin typeface="+mn-ea"/>
                <a:ea typeface="+mn-ea"/>
              </a:rPr>
              <a:t>은 ㈜</a:t>
            </a:r>
            <a:r>
              <a:rPr lang="ko-KR" altLang="en-US" sz="900" dirty="0" err="1">
                <a:latin typeface="+mn-ea"/>
                <a:ea typeface="+mn-ea"/>
              </a:rPr>
              <a:t>케이비인베스트의</a:t>
            </a:r>
            <a:r>
              <a:rPr lang="ko-KR" altLang="en-US" sz="900" dirty="0">
                <a:latin typeface="+mn-ea"/>
                <a:ea typeface="+mn-ea"/>
              </a:rPr>
              <a:t> 자료로서 지정된 수신인만을 위한 것입니다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본 자료는 당사의 동의 없이 제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3</a:t>
            </a: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자에게 무단 복제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배포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전송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변경할 수 없으며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당사의 동의 없이 제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3</a:t>
            </a: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자에게 무단 복제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배포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전송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변경할 수 없습니다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본 자료는 매수자에게 불필요할 경우 즉시 파기하여 주시기 바랍니다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이하 내용은 매도자의 진술에 의하여 작성 되었으며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사실과 차이가 있을 수 있습니다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위 내용을 위반할 경우 법적 책임을 질 수 있습니다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800" dirty="0">
              <a:solidFill>
                <a:srgbClr val="CF3538"/>
              </a:solidFill>
              <a:latin typeface="+mn-ea"/>
              <a:ea typeface="+mn-ea"/>
            </a:endParaRPr>
          </a:p>
        </p:txBody>
      </p:sp>
      <p:sp>
        <p:nvSpPr>
          <p:cNvPr id="29" name="직사각형 28"/>
          <p:cNvSpPr/>
          <p:nvPr userDrawn="1"/>
        </p:nvSpPr>
        <p:spPr>
          <a:xfrm>
            <a:off x="-3280" y="-1"/>
            <a:ext cx="10679789" cy="755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Google Shape;11;p40"/>
          <p:cNvPicPr preferRelativeResize="0"/>
          <p:nvPr userDrawn="1"/>
        </p:nvPicPr>
        <p:blipFill rotWithShape="1">
          <a:blip r:embed="rId2">
            <a:alphaModFix/>
          </a:blip>
          <a:srcRect l="46408" t="23605" r="-158" b="2005"/>
          <a:stretch/>
        </p:blipFill>
        <p:spPr>
          <a:xfrm flipH="1">
            <a:off x="-18483" y="1"/>
            <a:ext cx="4752407" cy="3707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2;p40"/>
          <p:cNvPicPr preferRelativeResize="0"/>
          <p:nvPr userDrawn="1"/>
        </p:nvPicPr>
        <p:blipFill rotWithShape="1">
          <a:blip r:embed="rId2">
            <a:alphaModFix/>
          </a:blip>
          <a:srcRect l="19138" t="27588" r="33377" b="22570"/>
          <a:stretch/>
        </p:blipFill>
        <p:spPr>
          <a:xfrm>
            <a:off x="4480654" y="3876674"/>
            <a:ext cx="6237860" cy="36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3;p40"/>
          <p:cNvSpPr/>
          <p:nvPr userDrawn="1"/>
        </p:nvSpPr>
        <p:spPr>
          <a:xfrm>
            <a:off x="-9523" y="-9523"/>
            <a:ext cx="10714035" cy="7580308"/>
          </a:xfrm>
          <a:custGeom>
            <a:avLst/>
            <a:gdLst/>
            <a:ahLst/>
            <a:cxnLst/>
            <a:rect l="l" t="t" r="r" b="b"/>
            <a:pathLst>
              <a:path w="10715625" h="7581900" extrusionOk="0">
                <a:moveTo>
                  <a:pt x="4181475" y="0"/>
                </a:moveTo>
                <a:lnTo>
                  <a:pt x="0" y="3743325"/>
                </a:lnTo>
                <a:lnTo>
                  <a:pt x="0" y="7581900"/>
                </a:lnTo>
                <a:lnTo>
                  <a:pt x="6610350" y="7581900"/>
                </a:lnTo>
                <a:lnTo>
                  <a:pt x="10715625" y="3914775"/>
                </a:lnTo>
                <a:lnTo>
                  <a:pt x="10715625" y="0"/>
                </a:lnTo>
                <a:lnTo>
                  <a:pt x="41814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4;p40"/>
          <p:cNvSpPr/>
          <p:nvPr userDrawn="1"/>
        </p:nvSpPr>
        <p:spPr>
          <a:xfrm>
            <a:off x="0" y="0"/>
            <a:ext cx="10676509" cy="75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4;p40"/>
          <p:cNvSpPr/>
          <p:nvPr userDrawn="1"/>
        </p:nvSpPr>
        <p:spPr>
          <a:xfrm>
            <a:off x="-3278" y="0"/>
            <a:ext cx="10679788" cy="75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5;p40"/>
          <p:cNvSpPr/>
          <p:nvPr userDrawn="1"/>
        </p:nvSpPr>
        <p:spPr>
          <a:xfrm>
            <a:off x="2861908" y="3347879"/>
            <a:ext cx="4967815" cy="71993"/>
          </a:xfrm>
          <a:prstGeom prst="roundRect">
            <a:avLst>
              <a:gd name="adj" fmla="val 43123"/>
            </a:avLst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4F0CF48-399A-45EB-A4A6-C8A78AB11A27}"/>
              </a:ext>
            </a:extLst>
          </p:cNvPr>
          <p:cNvSpPr/>
          <p:nvPr userDrawn="1"/>
        </p:nvSpPr>
        <p:spPr>
          <a:xfrm>
            <a:off x="2274332" y="3988281"/>
            <a:ext cx="6118751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+mn-ea"/>
                <a:ea typeface="+mn-ea"/>
              </a:rPr>
              <a:t>본</a:t>
            </a:r>
            <a:r>
              <a:rPr lang="en-US" altLang="ko-KR" sz="900" dirty="0">
                <a:latin typeface="+mn-ea"/>
                <a:ea typeface="+mn-ea"/>
              </a:rPr>
              <a:t>Information Memorandum(</a:t>
            </a:r>
            <a:r>
              <a:rPr lang="ko-KR" altLang="en-US" sz="900" dirty="0">
                <a:latin typeface="+mn-ea"/>
                <a:ea typeface="+mn-ea"/>
              </a:rPr>
              <a:t>이하“</a:t>
            </a:r>
            <a:r>
              <a:rPr lang="en-US" altLang="ko-KR" sz="900" dirty="0">
                <a:latin typeface="+mn-ea"/>
                <a:ea typeface="+mn-ea"/>
              </a:rPr>
              <a:t>IM”)</a:t>
            </a:r>
            <a:r>
              <a:rPr lang="ko-KR" altLang="en-US" sz="900" dirty="0">
                <a:latin typeface="+mn-ea"/>
                <a:ea typeface="+mn-ea"/>
              </a:rPr>
              <a:t>은 </a:t>
            </a:r>
            <a:r>
              <a:rPr lang="ko-KR" altLang="en-US" sz="900" dirty="0" err="1">
                <a:latin typeface="+mn-ea"/>
                <a:ea typeface="+mn-ea"/>
              </a:rPr>
              <a:t>이음프로퍼티부동산중개법인㈜의</a:t>
            </a:r>
            <a:r>
              <a:rPr lang="ko-KR" altLang="en-US" sz="900" dirty="0">
                <a:latin typeface="+mn-ea"/>
                <a:ea typeface="+mn-ea"/>
              </a:rPr>
              <a:t> 자료로서 지정된 수신인만을 위한 것입니다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본 자료는 당사의 동의 없이 제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3</a:t>
            </a: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자에게 무단 복제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배포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전송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변경할 수 없으며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당사의 동의 없이 제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3</a:t>
            </a: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자에게 무단 복제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배포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전송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변경할 수 없습니다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본 자료는 매수자에게 불필요할 경우 즉시 파기하여 주시기 바랍니다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이하 내용은 매도자의 진술에 의하여 작성 되었으며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사실과 차이가 있을 수 있습니다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+mn-ea"/>
                <a:ea typeface="+mn-ea"/>
              </a:rPr>
              <a:t>위 내용을 위반할 경우 법적 책임을 질 수 있습니다</a:t>
            </a:r>
            <a:r>
              <a:rPr lang="en-US" altLang="ko-KR" sz="900" dirty="0">
                <a:solidFill>
                  <a:srgbClr val="0070C0"/>
                </a:solidFill>
                <a:latin typeface="+mn-ea"/>
                <a:ea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800" dirty="0">
              <a:solidFill>
                <a:srgbClr val="CF3538"/>
              </a:solidFill>
              <a:latin typeface="+mn-ea"/>
              <a:ea typeface="+mn-ea"/>
            </a:endParaRPr>
          </a:p>
        </p:txBody>
      </p:sp>
      <p:pic>
        <p:nvPicPr>
          <p:cNvPr id="38" name="그림 3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84" y="5832164"/>
            <a:ext cx="2329244" cy="762298"/>
          </a:xfrm>
          <a:prstGeom prst="rect">
            <a:avLst/>
          </a:prstGeom>
        </p:spPr>
      </p:pic>
      <p:sp>
        <p:nvSpPr>
          <p:cNvPr id="39" name="Google Shape;18;p40">
            <a:extLst>
              <a:ext uri="{FF2B5EF4-FFF2-40B4-BE49-F238E27FC236}">
                <a16:creationId xmlns:a16="http://schemas.microsoft.com/office/drawing/2014/main" id="{131F3149-3BDF-4D94-AFFF-65DD179FB4A6}"/>
              </a:ext>
            </a:extLst>
          </p:cNvPr>
          <p:cNvSpPr/>
          <p:nvPr userDrawn="1"/>
        </p:nvSpPr>
        <p:spPr>
          <a:xfrm>
            <a:off x="-3279" y="7284050"/>
            <a:ext cx="10698191" cy="283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 </a:t>
            </a:r>
            <a:r>
              <a:rPr lang="ko-KR" altLang="en-US" sz="900" b="1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이음프로퍼티</a:t>
            </a:r>
            <a:r>
              <a:rPr lang="ko-KR" altLang="en-US" sz="9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부동산중개법인㈜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. 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서울시 강남구 봉은사로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26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길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10, 1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층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(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역삼동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, </a:t>
            </a:r>
            <a:r>
              <a:rPr lang="ko-KR" altLang="en-US" sz="900" b="0" i="0" u="none" strike="noStrike" cap="none" dirty="0" err="1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건양빌딩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) M. 010-5342-5321</a:t>
            </a:r>
            <a:r>
              <a:rPr lang="en-US" altLang="ko-KR" sz="900" b="0" i="0" u="none" strike="noStrike" cap="none" baseline="0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  T. 02-511-4585</a:t>
            </a:r>
            <a:endParaRPr lang="ko-KR" altLang="en-US" sz="1050" b="1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0" name="Google Shape;16;p40"/>
          <p:cNvSpPr/>
          <p:nvPr userDrawn="1"/>
        </p:nvSpPr>
        <p:spPr>
          <a:xfrm>
            <a:off x="1733841" y="2011745"/>
            <a:ext cx="7199731" cy="647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부동산 컨설팅, 기업자산관리 전문 </a:t>
            </a:r>
            <a:r>
              <a:rPr lang="ko-KR" altLang="en-US" sz="1600" b="0" i="0" u="none" strike="noStrike" cap="none" dirty="0" err="1">
                <a:solidFill>
                  <a:srgbClr val="000000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이음프로퍼티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 부동산중개법인㈜</a:t>
            </a:r>
            <a:endParaRPr sz="1600" b="0" i="0" u="none" strike="noStrike" cap="none" dirty="0">
              <a:solidFill>
                <a:srgbClr val="000000"/>
              </a:solidFill>
              <a:latin typeface="Abadi" panose="020B0604020202020204" pitchFamily="34" charset="0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제목만">
  <p:cSld name="5_제목만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4"/>
          <p:cNvSpPr/>
          <p:nvPr/>
        </p:nvSpPr>
        <p:spPr>
          <a:xfrm>
            <a:off x="306095" y="324179"/>
            <a:ext cx="10079624" cy="691131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4"/>
          <p:cNvSpPr txBox="1"/>
          <p:nvPr/>
        </p:nvSpPr>
        <p:spPr>
          <a:xfrm>
            <a:off x="6505575" y="1908022"/>
            <a:ext cx="38081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r>
              <a:rPr lang="ko-KR" sz="2400" b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400" b="0" err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Memorandum</a:t>
            </a:r>
            <a:endParaRPr sz="2400" b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52;p52">
            <a:extLst>
              <a:ext uri="{FF2B5EF4-FFF2-40B4-BE49-F238E27FC236}">
                <a16:creationId xmlns:a16="http://schemas.microsoft.com/office/drawing/2014/main" id="{CA9B8517-E0E8-4D10-ABDE-E508AE54A809}"/>
              </a:ext>
            </a:extLst>
          </p:cNvPr>
          <p:cNvSpPr txBox="1"/>
          <p:nvPr userDrawn="1"/>
        </p:nvSpPr>
        <p:spPr>
          <a:xfrm>
            <a:off x="6392036" y="6581602"/>
            <a:ext cx="438840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Times New Roman"/>
                <a:cs typeface="Calibri"/>
                <a:sym typeface="Calibri"/>
              </a:rPr>
              <a:t>2023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Calibri"/>
                <a:ea typeface="Times New Roman"/>
                <a:cs typeface="Calibri"/>
                <a:sym typeface="Calibri"/>
              </a:rPr>
              <a:t>Co.,Ltd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Times New Roman"/>
                <a:cs typeface="Calibri"/>
                <a:sym typeface="Calibri"/>
              </a:rPr>
              <a:t> KB INVEST</a:t>
            </a:r>
            <a:endParaRPr sz="24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3F4F4E-925A-4FFC-B139-57CE114FC165}"/>
              </a:ext>
            </a:extLst>
          </p:cNvPr>
          <p:cNvGrpSpPr/>
          <p:nvPr userDrawn="1"/>
        </p:nvGrpSpPr>
        <p:grpSpPr>
          <a:xfrm>
            <a:off x="8234193" y="675422"/>
            <a:ext cx="1900127" cy="778563"/>
            <a:chOff x="3881438" y="2856072"/>
            <a:chExt cx="1900127" cy="7785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9745E3-C8F8-4230-A8BD-C6DF1E485D7A}"/>
                </a:ext>
              </a:extLst>
            </p:cNvPr>
            <p:cNvSpPr txBox="1"/>
            <p:nvPr userDrawn="1"/>
          </p:nvSpPr>
          <p:spPr>
            <a:xfrm>
              <a:off x="4016445" y="3419191"/>
              <a:ext cx="16890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>
                <a:buClrTx/>
                <a:buFontTx/>
                <a:buNone/>
              </a:pPr>
              <a:r>
                <a:rPr lang="ko-KR" altLang="en-US" sz="800" b="1" kern="1300" spc="8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케이비인베스트 부동산컨설팅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3BA0C0-5024-456E-A9B7-C342D663EB3E}"/>
                </a:ext>
              </a:extLst>
            </p:cNvPr>
            <p:cNvSpPr txBox="1"/>
            <p:nvPr userDrawn="1"/>
          </p:nvSpPr>
          <p:spPr>
            <a:xfrm>
              <a:off x="3881438" y="2856072"/>
              <a:ext cx="503600" cy="60016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300" kern="1200" dirty="0">
                  <a:solidFill>
                    <a:prstClr val="black"/>
                  </a:solidFill>
                  <a:latin typeface="BankGothic Md BT" panose="020B0807020203060204" pitchFamily="34" charset="0"/>
                  <a:ea typeface="MS UI Gothic" panose="020B0600070205080204" pitchFamily="34" charset="-128"/>
                  <a:cs typeface="+mn-cs"/>
                </a:rPr>
                <a:t>K</a:t>
              </a:r>
              <a:endParaRPr lang="ko-KR" altLang="en-US" sz="3300" kern="1200" dirty="0">
                <a:solidFill>
                  <a:prstClr val="black"/>
                </a:solidFill>
                <a:latin typeface="BankGothic Md BT" panose="020B0807020203060204" pitchFamily="34" charset="0"/>
                <a:ea typeface="휴먼편지체" panose="02030504000101010101" pitchFamily="18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E849EE-722C-4C0A-B7BB-9C89991C4812}"/>
                </a:ext>
              </a:extLst>
            </p:cNvPr>
            <p:cNvSpPr txBox="1"/>
            <p:nvPr userDrawn="1"/>
          </p:nvSpPr>
          <p:spPr>
            <a:xfrm>
              <a:off x="4062506" y="2971663"/>
              <a:ext cx="6166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300" kern="1200" dirty="0">
                  <a:solidFill>
                    <a:srgbClr val="1E4E79"/>
                  </a:solidFill>
                  <a:latin typeface="BankGothic Md BT" panose="020B0807020203060204" pitchFamily="34" charset="0"/>
                  <a:ea typeface="MS UI Gothic" panose="020B0600070205080204" pitchFamily="34" charset="-128"/>
                  <a:cs typeface="+mn-cs"/>
                </a:rPr>
                <a:t>B</a:t>
              </a:r>
              <a:endParaRPr lang="ko-KR" altLang="en-US" sz="3300" kern="1200" dirty="0">
                <a:solidFill>
                  <a:srgbClr val="1E4E79"/>
                </a:solidFill>
                <a:latin typeface="BankGothic Md BT" panose="020B0807020203060204" pitchFamily="34" charset="0"/>
                <a:ea typeface="휴먼편지체" panose="02030504000101010101" pitchFamily="18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83D09D-27BD-45A1-A2A6-CDA34FC68B56}"/>
                </a:ext>
              </a:extLst>
            </p:cNvPr>
            <p:cNvSpPr txBox="1"/>
            <p:nvPr userDrawn="1"/>
          </p:nvSpPr>
          <p:spPr>
            <a:xfrm>
              <a:off x="4432779" y="2995626"/>
              <a:ext cx="13487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100" b="1" kern="1200" spc="-300" dirty="0">
                  <a:solidFill>
                    <a:prstClr val="black"/>
                  </a:solidFill>
                  <a:latin typeface="BankGothic Lt BT" panose="020B0607020203060204" pitchFamily="34" charset="0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Invest</a:t>
              </a:r>
              <a:endParaRPr lang="ko-KR" altLang="en-US" sz="3100" b="1" kern="1200" spc="-300" dirty="0">
                <a:solidFill>
                  <a:prstClr val="black"/>
                </a:solidFill>
                <a:latin typeface="BankGothic Lt BT" panose="020B060702020306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61" y="317"/>
            <a:ext cx="10689052" cy="7560994"/>
          </a:xfrm>
          <a:prstGeom prst="rect">
            <a:avLst/>
          </a:prstGeom>
          <a:solidFill>
            <a:srgbClr val="F3F8FA"/>
          </a:solidFill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D71FED4-A143-CF4F-3225-65E19571ED5E}"/>
              </a:ext>
            </a:extLst>
          </p:cNvPr>
          <p:cNvSpPr/>
          <p:nvPr userDrawn="1"/>
        </p:nvSpPr>
        <p:spPr>
          <a:xfrm>
            <a:off x="7470648" y="292608"/>
            <a:ext cx="3127248" cy="704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6DAE44-431D-44AC-B600-6FC573668738}"/>
              </a:ext>
            </a:extLst>
          </p:cNvPr>
          <p:cNvGrpSpPr/>
          <p:nvPr userDrawn="1"/>
        </p:nvGrpSpPr>
        <p:grpSpPr>
          <a:xfrm>
            <a:off x="8791686" y="202982"/>
            <a:ext cx="1900127" cy="778563"/>
            <a:chOff x="3881438" y="2856072"/>
            <a:chExt cx="1900127" cy="77856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DDFA74-5562-4568-B3EA-E24CDD91DB7B}"/>
                </a:ext>
              </a:extLst>
            </p:cNvPr>
            <p:cNvSpPr txBox="1"/>
            <p:nvPr userDrawn="1"/>
          </p:nvSpPr>
          <p:spPr>
            <a:xfrm>
              <a:off x="4016445" y="3419191"/>
              <a:ext cx="16890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>
                <a:buClrTx/>
                <a:buFontTx/>
                <a:buNone/>
              </a:pPr>
              <a:r>
                <a:rPr lang="ko-KR" altLang="en-US" sz="800" b="1" kern="1300" spc="8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케이비인베스트 부동산컨설팅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A2E8DA-32FA-4F93-908E-7C6B6B1E759B}"/>
                </a:ext>
              </a:extLst>
            </p:cNvPr>
            <p:cNvSpPr txBox="1"/>
            <p:nvPr userDrawn="1"/>
          </p:nvSpPr>
          <p:spPr>
            <a:xfrm>
              <a:off x="3881438" y="2856072"/>
              <a:ext cx="503600" cy="60016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300" kern="1200" dirty="0">
                  <a:solidFill>
                    <a:prstClr val="black"/>
                  </a:solidFill>
                  <a:latin typeface="BankGothic Md BT" panose="020B0807020203060204" pitchFamily="34" charset="0"/>
                  <a:ea typeface="MS UI Gothic" panose="020B0600070205080204" pitchFamily="34" charset="-128"/>
                  <a:cs typeface="+mn-cs"/>
                </a:rPr>
                <a:t>K</a:t>
              </a:r>
              <a:endParaRPr lang="ko-KR" altLang="en-US" sz="3300" kern="1200" dirty="0">
                <a:solidFill>
                  <a:prstClr val="black"/>
                </a:solidFill>
                <a:latin typeface="BankGothic Md BT" panose="020B0807020203060204" pitchFamily="34" charset="0"/>
                <a:ea typeface="휴먼편지체" panose="02030504000101010101" pitchFamily="18" charset="-127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821C40-2173-4752-A85B-16579338894B}"/>
                </a:ext>
              </a:extLst>
            </p:cNvPr>
            <p:cNvSpPr txBox="1"/>
            <p:nvPr userDrawn="1"/>
          </p:nvSpPr>
          <p:spPr>
            <a:xfrm>
              <a:off x="4062506" y="2971663"/>
              <a:ext cx="6166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300" kern="1200" dirty="0">
                  <a:solidFill>
                    <a:srgbClr val="1E4E79"/>
                  </a:solidFill>
                  <a:latin typeface="BankGothic Md BT" panose="020B0807020203060204" pitchFamily="34" charset="0"/>
                  <a:ea typeface="MS UI Gothic" panose="020B0600070205080204" pitchFamily="34" charset="-128"/>
                  <a:cs typeface="+mn-cs"/>
                </a:rPr>
                <a:t>B</a:t>
              </a:r>
              <a:endParaRPr lang="ko-KR" altLang="en-US" sz="3300" kern="1200" dirty="0">
                <a:solidFill>
                  <a:srgbClr val="1E4E79"/>
                </a:solidFill>
                <a:latin typeface="BankGothic Md BT" panose="020B0807020203060204" pitchFamily="34" charset="0"/>
                <a:ea typeface="휴먼편지체" panose="02030504000101010101" pitchFamily="18" charset="-127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30273C-2BD2-4733-95BA-106878E93920}"/>
                </a:ext>
              </a:extLst>
            </p:cNvPr>
            <p:cNvSpPr txBox="1"/>
            <p:nvPr userDrawn="1"/>
          </p:nvSpPr>
          <p:spPr>
            <a:xfrm>
              <a:off x="4432779" y="2995626"/>
              <a:ext cx="13487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100" b="1" kern="1200" spc="-300" dirty="0">
                  <a:solidFill>
                    <a:prstClr val="black"/>
                  </a:solidFill>
                  <a:latin typeface="BankGothic Lt BT" panose="020B0607020203060204" pitchFamily="34" charset="0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Invest</a:t>
              </a:r>
              <a:endParaRPr lang="ko-KR" altLang="en-US" sz="3100" b="1" kern="1200" spc="-300" dirty="0">
                <a:solidFill>
                  <a:prstClr val="black"/>
                </a:solidFill>
                <a:latin typeface="BankGothic Lt BT" panose="020B060702020306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8" name="Google Shape;189;p57">
            <a:extLst>
              <a:ext uri="{FF2B5EF4-FFF2-40B4-BE49-F238E27FC236}">
                <a16:creationId xmlns:a16="http://schemas.microsoft.com/office/drawing/2014/main" id="{3C9C2C7B-2865-4F2C-A94B-2FFD6838179C}"/>
              </a:ext>
            </a:extLst>
          </p:cNvPr>
          <p:cNvSpPr/>
          <p:nvPr userDrawn="1"/>
        </p:nvSpPr>
        <p:spPr>
          <a:xfrm>
            <a:off x="0" y="274255"/>
            <a:ext cx="1158240" cy="7285419"/>
          </a:xfrm>
          <a:prstGeom prst="rect">
            <a:avLst/>
          </a:prstGeom>
          <a:solidFill>
            <a:srgbClr val="F3F8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제목 슬라이드">
  <p:cSld name="6_제목 슬라이드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57"/>
          <p:cNvGrpSpPr/>
          <p:nvPr/>
        </p:nvGrpSpPr>
        <p:grpSpPr>
          <a:xfrm>
            <a:off x="110078" y="306746"/>
            <a:ext cx="1960769" cy="458674"/>
            <a:chOff x="110078" y="261921"/>
            <a:chExt cx="1960769" cy="458674"/>
          </a:xfrm>
        </p:grpSpPr>
        <p:sp>
          <p:nvSpPr>
            <p:cNvPr id="173" name="Google Shape;173;p57"/>
            <p:cNvSpPr/>
            <p:nvPr/>
          </p:nvSpPr>
          <p:spPr>
            <a:xfrm>
              <a:off x="110078" y="261922"/>
              <a:ext cx="498380" cy="458673"/>
            </a:xfrm>
            <a:prstGeom prst="rect">
              <a:avLst/>
            </a:prstGeom>
            <a:solidFill>
              <a:srgbClr val="0069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4" name="Google Shape;174;p57"/>
            <p:cNvGrpSpPr/>
            <p:nvPr/>
          </p:nvGrpSpPr>
          <p:grpSpPr>
            <a:xfrm>
              <a:off x="625756" y="261921"/>
              <a:ext cx="1445091" cy="458673"/>
              <a:chOff x="1143000" y="392770"/>
              <a:chExt cx="1804890" cy="515280"/>
            </a:xfrm>
          </p:grpSpPr>
          <p:sp>
            <p:nvSpPr>
              <p:cNvPr id="175" name="Google Shape;175;p57"/>
              <p:cNvSpPr/>
              <p:nvPr/>
            </p:nvSpPr>
            <p:spPr>
              <a:xfrm rot="10800000">
                <a:off x="2687981" y="392770"/>
                <a:ext cx="259908" cy="288529"/>
              </a:xfrm>
              <a:custGeom>
                <a:avLst/>
                <a:gdLst/>
                <a:ahLst/>
                <a:cxnLst/>
                <a:rect l="l" t="t" r="r" b="b"/>
                <a:pathLst>
                  <a:path w="310787" h="313584" extrusionOk="0">
                    <a:moveTo>
                      <a:pt x="0" y="313584"/>
                    </a:moveTo>
                    <a:lnTo>
                      <a:pt x="0" y="0"/>
                    </a:lnTo>
                    <a:lnTo>
                      <a:pt x="310787" y="311356"/>
                    </a:lnTo>
                    <a:lnTo>
                      <a:pt x="0" y="313584"/>
                    </a:lnTo>
                    <a:close/>
                  </a:path>
                </a:pathLst>
              </a:custGeom>
              <a:solidFill>
                <a:srgbClr val="ED1C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6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57"/>
              <p:cNvSpPr/>
              <p:nvPr/>
            </p:nvSpPr>
            <p:spPr>
              <a:xfrm>
                <a:off x="1143000" y="395288"/>
                <a:ext cx="1804890" cy="512762"/>
              </a:xfrm>
              <a:prstGeom prst="snip1Rect">
                <a:avLst>
                  <a:gd name="adj" fmla="val 50000"/>
                </a:avLst>
              </a:prstGeom>
              <a:gradFill>
                <a:gsLst>
                  <a:gs pos="0">
                    <a:srgbClr val="003E59"/>
                  </a:gs>
                  <a:gs pos="50000">
                    <a:srgbClr val="005A82"/>
                  </a:gs>
                  <a:gs pos="100000">
                    <a:srgbClr val="006D9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6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8" name="Google Shape;178;p57"/>
          <p:cNvSpPr/>
          <p:nvPr/>
        </p:nvSpPr>
        <p:spPr>
          <a:xfrm>
            <a:off x="10487127" y="7358452"/>
            <a:ext cx="176541" cy="126217"/>
          </a:xfrm>
          <a:prstGeom prst="roundRect">
            <a:avLst>
              <a:gd name="adj" fmla="val 22142"/>
            </a:avLst>
          </a:prstGeom>
          <a:solidFill>
            <a:srgbClr val="A5A5A5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57"/>
          <p:cNvSpPr txBox="1"/>
          <p:nvPr/>
        </p:nvSpPr>
        <p:spPr>
          <a:xfrm>
            <a:off x="10382892" y="7357515"/>
            <a:ext cx="38501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900" b="1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950" b="1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9" name="Google Shape;189;p57"/>
          <p:cNvSpPr/>
          <p:nvPr/>
        </p:nvSpPr>
        <p:spPr>
          <a:xfrm>
            <a:off x="0" y="889952"/>
            <a:ext cx="1182052" cy="6646863"/>
          </a:xfrm>
          <a:prstGeom prst="rect">
            <a:avLst/>
          </a:prstGeom>
          <a:solidFill>
            <a:srgbClr val="F3F8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57"/>
          <p:cNvSpPr/>
          <p:nvPr/>
        </p:nvSpPr>
        <p:spPr>
          <a:xfrm>
            <a:off x="0" y="7513956"/>
            <a:ext cx="10694912" cy="4571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36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192" name="Google Shape;192;p57"/>
          <p:cNvGrpSpPr/>
          <p:nvPr/>
        </p:nvGrpSpPr>
        <p:grpSpPr>
          <a:xfrm>
            <a:off x="0" y="797154"/>
            <a:ext cx="10694912" cy="184666"/>
            <a:chOff x="-3099" y="1412423"/>
            <a:chExt cx="10694912" cy="184666"/>
          </a:xfrm>
        </p:grpSpPr>
        <p:sp>
          <p:nvSpPr>
            <p:cNvPr id="193" name="Google Shape;193;p57"/>
            <p:cNvSpPr/>
            <p:nvPr/>
          </p:nvSpPr>
          <p:spPr>
            <a:xfrm>
              <a:off x="9509760" y="1457483"/>
              <a:ext cx="1182053" cy="94547"/>
            </a:xfrm>
            <a:prstGeom prst="rect">
              <a:avLst/>
            </a:prstGeom>
            <a:solidFill>
              <a:srgbClr val="0069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57"/>
            <p:cNvSpPr/>
            <p:nvPr/>
          </p:nvSpPr>
          <p:spPr>
            <a:xfrm>
              <a:off x="-3099" y="1457483"/>
              <a:ext cx="1182053" cy="94547"/>
            </a:xfrm>
            <a:prstGeom prst="rect">
              <a:avLst/>
            </a:prstGeom>
            <a:solidFill>
              <a:srgbClr val="0069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57"/>
            <p:cNvSpPr/>
            <p:nvPr/>
          </p:nvSpPr>
          <p:spPr>
            <a:xfrm>
              <a:off x="1178954" y="1457484"/>
              <a:ext cx="8369307" cy="94547"/>
            </a:xfrm>
            <a:prstGeom prst="rect">
              <a:avLst/>
            </a:prstGeom>
            <a:solidFill>
              <a:srgbClr val="ED1B24"/>
            </a:solidFill>
            <a:ln>
              <a:noFill/>
            </a:ln>
          </p:spPr>
          <p:txBody>
            <a:bodyPr spcFirstLastPara="1" wrap="square" lIns="91425" tIns="36000" rIns="91425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endParaRPr>
            </a:p>
          </p:txBody>
        </p:sp>
        <p:sp>
          <p:nvSpPr>
            <p:cNvPr id="196" name="Google Shape;196;p57"/>
            <p:cNvSpPr txBox="1"/>
            <p:nvPr/>
          </p:nvSpPr>
          <p:spPr>
            <a:xfrm>
              <a:off x="2735212" y="1412423"/>
              <a:ext cx="5218289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">
                  <a:solidFill>
                    <a:srgbClr val="F2F2F2"/>
                  </a:solidFill>
                  <a:latin typeface="Ultra"/>
                  <a:ea typeface="Ultra"/>
                  <a:cs typeface="Ultra"/>
                  <a:sym typeface="Ultra"/>
                </a:rPr>
                <a:t>One-stop  property  management  service</a:t>
              </a:r>
              <a:endParaRPr sz="600">
                <a:solidFill>
                  <a:srgbClr val="F2F2F2"/>
                </a:solidFill>
                <a:latin typeface="Ultra"/>
                <a:ea typeface="Ultra"/>
                <a:cs typeface="Ultra"/>
                <a:sym typeface="Ultra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D1E751B-F973-44E6-B917-D394E4C1BFCE}"/>
              </a:ext>
            </a:extLst>
          </p:cNvPr>
          <p:cNvGrpSpPr/>
          <p:nvPr userDrawn="1"/>
        </p:nvGrpSpPr>
        <p:grpSpPr>
          <a:xfrm>
            <a:off x="8791686" y="202982"/>
            <a:ext cx="1900127" cy="724329"/>
            <a:chOff x="3881438" y="2856072"/>
            <a:chExt cx="1900127" cy="72432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2AE8C9C-B145-492E-A548-2E3A1A8A426E}"/>
                </a:ext>
              </a:extLst>
            </p:cNvPr>
            <p:cNvSpPr txBox="1"/>
            <p:nvPr userDrawn="1"/>
          </p:nvSpPr>
          <p:spPr>
            <a:xfrm>
              <a:off x="3881438" y="2856072"/>
              <a:ext cx="503600" cy="60016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300" kern="1200" dirty="0">
                  <a:solidFill>
                    <a:prstClr val="black"/>
                  </a:solidFill>
                  <a:latin typeface="BankGothic Md BT" panose="020B0807020203060204" pitchFamily="34" charset="0"/>
                  <a:ea typeface="MS UI Gothic" panose="020B0600070205080204" pitchFamily="34" charset="-128"/>
                  <a:cs typeface="+mn-cs"/>
                </a:rPr>
                <a:t>K</a:t>
              </a:r>
              <a:endParaRPr lang="ko-KR" altLang="en-US" sz="3300" kern="1200" dirty="0">
                <a:solidFill>
                  <a:prstClr val="black"/>
                </a:solidFill>
                <a:latin typeface="BankGothic Md BT" panose="020B0807020203060204" pitchFamily="34" charset="0"/>
                <a:ea typeface="휴먼편지체" panose="02030504000101010101" pitchFamily="18" charset="-127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24364A3-7951-4645-9CB4-F1191A1DB98E}"/>
                </a:ext>
              </a:extLst>
            </p:cNvPr>
            <p:cNvSpPr txBox="1"/>
            <p:nvPr userDrawn="1"/>
          </p:nvSpPr>
          <p:spPr>
            <a:xfrm>
              <a:off x="4062506" y="2971663"/>
              <a:ext cx="6166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300" kern="1200" dirty="0">
                  <a:solidFill>
                    <a:srgbClr val="1E4E79"/>
                  </a:solidFill>
                  <a:latin typeface="BankGothic Md BT" panose="020B0807020203060204" pitchFamily="34" charset="0"/>
                  <a:ea typeface="MS UI Gothic" panose="020B0600070205080204" pitchFamily="34" charset="-128"/>
                  <a:cs typeface="+mn-cs"/>
                </a:rPr>
                <a:t>B</a:t>
              </a:r>
              <a:endParaRPr lang="ko-KR" altLang="en-US" sz="3300" kern="1200" dirty="0">
                <a:solidFill>
                  <a:srgbClr val="1E4E79"/>
                </a:solidFill>
                <a:latin typeface="BankGothic Md BT" panose="020B0807020203060204" pitchFamily="34" charset="0"/>
                <a:ea typeface="휴먼편지체" panose="02030504000101010101" pitchFamily="18" charset="-127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A64A134-9710-4785-9FF5-1C8D2D3C3B65}"/>
                </a:ext>
              </a:extLst>
            </p:cNvPr>
            <p:cNvSpPr txBox="1"/>
            <p:nvPr userDrawn="1"/>
          </p:nvSpPr>
          <p:spPr>
            <a:xfrm>
              <a:off x="4432779" y="2995626"/>
              <a:ext cx="13487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100" b="1" kern="1200" spc="-300" dirty="0">
                  <a:solidFill>
                    <a:prstClr val="black"/>
                  </a:solidFill>
                  <a:latin typeface="BankGothic Lt BT" panose="020B0607020203060204" pitchFamily="34" charset="0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Invest</a:t>
              </a:r>
              <a:endParaRPr lang="ko-KR" altLang="en-US" sz="3100" b="1" kern="1200" spc="-300" dirty="0">
                <a:solidFill>
                  <a:prstClr val="black"/>
                </a:solidFill>
                <a:latin typeface="BankGothic Lt BT" panose="020B060702020306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91EAB3F-7B37-4C09-80D2-61B6C0229AF4}"/>
              </a:ext>
            </a:extLst>
          </p:cNvPr>
          <p:cNvSpPr txBox="1"/>
          <p:nvPr userDrawn="1"/>
        </p:nvSpPr>
        <p:spPr>
          <a:xfrm>
            <a:off x="288810" y="4365573"/>
            <a:ext cx="2357666" cy="278537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7500" kern="1200" dirty="0">
                <a:solidFill>
                  <a:prstClr val="black">
                    <a:alpha val="6000"/>
                  </a:prstClr>
                </a:solidFill>
                <a:latin typeface="BankGothic Md BT" panose="020B0807020203060204" pitchFamily="34" charset="0"/>
                <a:ea typeface="MS UI Gothic" panose="020B0600070205080204" pitchFamily="34" charset="-128"/>
                <a:cs typeface="+mn-cs"/>
              </a:rPr>
              <a:t>K</a:t>
            </a:r>
            <a:endParaRPr lang="ko-KR" altLang="en-US" sz="17500" kern="1200" dirty="0">
              <a:solidFill>
                <a:prstClr val="black">
                  <a:alpha val="6000"/>
                </a:prstClr>
              </a:solidFill>
              <a:latin typeface="BankGothic Md BT" panose="020B0807020203060204" pitchFamily="34" charset="0"/>
              <a:ea typeface="휴먼편지체" panose="02030504000101010101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5BFBC-C17E-463B-855A-959F5A46D88A}"/>
              </a:ext>
            </a:extLst>
          </p:cNvPr>
          <p:cNvSpPr txBox="1"/>
          <p:nvPr userDrawn="1"/>
        </p:nvSpPr>
        <p:spPr>
          <a:xfrm>
            <a:off x="1247473" y="4962610"/>
            <a:ext cx="941619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17500" kern="1200" dirty="0">
                <a:solidFill>
                  <a:srgbClr val="0070C0">
                    <a:alpha val="6000"/>
                  </a:srgbClr>
                </a:solidFill>
                <a:effectLst/>
                <a:latin typeface="BankGothic Md BT" panose="020B0807020203060204" pitchFamily="34" charset="0"/>
                <a:ea typeface="MS UI Gothic" panose="020B0600070205080204" pitchFamily="34" charset="-128"/>
                <a:cs typeface="+mn-cs"/>
              </a:rPr>
              <a:t>B</a:t>
            </a:r>
            <a:r>
              <a:rPr lang="en-US" altLang="ko-KR" sz="17500" kern="1200" dirty="0">
                <a:solidFill>
                  <a:schemeClr val="tx1">
                    <a:alpha val="6000"/>
                  </a:schemeClr>
                </a:solidFill>
                <a:effectLst/>
                <a:latin typeface="BankGothic Md BT" panose="020B0807020203060204" pitchFamily="34" charset="0"/>
                <a:ea typeface="MS UI Gothic" panose="020B0600070205080204" pitchFamily="34" charset="-128"/>
                <a:cs typeface="+mn-cs"/>
              </a:rPr>
              <a:t>I</a:t>
            </a:r>
            <a:r>
              <a:rPr lang="en-US" altLang="ko-KR" sz="13300" kern="1200" dirty="0">
                <a:solidFill>
                  <a:schemeClr val="tx1">
                    <a:alpha val="6000"/>
                  </a:schemeClr>
                </a:solidFill>
                <a:effectLst/>
                <a:latin typeface="BankGothic Md BT" panose="020B0807020203060204" pitchFamily="34" charset="0"/>
                <a:ea typeface="MS UI Gothic" panose="020B0600070205080204" pitchFamily="34" charset="-128"/>
                <a:cs typeface="+mn-cs"/>
              </a:rPr>
              <a:t>NVEST</a:t>
            </a:r>
            <a:endParaRPr lang="ko-KR" altLang="en-US" sz="13300" kern="1200" dirty="0">
              <a:solidFill>
                <a:schemeClr val="tx1">
                  <a:alpha val="6000"/>
                </a:schemeClr>
              </a:solidFill>
              <a:effectLst/>
              <a:latin typeface="BankGothic Md BT" panose="020B0807020203060204" pitchFamily="34" charset="0"/>
              <a:ea typeface="휴먼편지체" panose="02030504000101010101" pitchFamily="18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빈 화면">
  <p:cSld name="2_빈 화면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39923D-C022-4AA7-8441-347697247D63}"/>
              </a:ext>
            </a:extLst>
          </p:cNvPr>
          <p:cNvGrpSpPr/>
          <p:nvPr userDrawn="1"/>
        </p:nvGrpSpPr>
        <p:grpSpPr>
          <a:xfrm>
            <a:off x="8791686" y="202982"/>
            <a:ext cx="1900127" cy="724329"/>
            <a:chOff x="3881438" y="2856072"/>
            <a:chExt cx="1900127" cy="7243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6E9725-B8FE-469F-AC28-D273BC37C467}"/>
                </a:ext>
              </a:extLst>
            </p:cNvPr>
            <p:cNvSpPr txBox="1"/>
            <p:nvPr userDrawn="1"/>
          </p:nvSpPr>
          <p:spPr>
            <a:xfrm>
              <a:off x="3881438" y="2856072"/>
              <a:ext cx="503600" cy="60016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300" kern="1200" dirty="0">
                  <a:solidFill>
                    <a:prstClr val="black"/>
                  </a:solidFill>
                  <a:latin typeface="BankGothic Md BT" panose="020B0807020203060204" pitchFamily="34" charset="0"/>
                  <a:ea typeface="MS UI Gothic" panose="020B0600070205080204" pitchFamily="34" charset="-128"/>
                  <a:cs typeface="+mn-cs"/>
                </a:rPr>
                <a:t>K</a:t>
              </a:r>
              <a:endParaRPr lang="ko-KR" altLang="en-US" sz="3300" kern="1200" dirty="0">
                <a:solidFill>
                  <a:prstClr val="black"/>
                </a:solidFill>
                <a:latin typeface="BankGothic Md BT" panose="020B0807020203060204" pitchFamily="34" charset="0"/>
                <a:ea typeface="휴먼편지체" panose="02030504000101010101" pitchFamily="18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BD7823-2DEA-4DFA-8DBF-F051941D327F}"/>
                </a:ext>
              </a:extLst>
            </p:cNvPr>
            <p:cNvSpPr txBox="1"/>
            <p:nvPr userDrawn="1"/>
          </p:nvSpPr>
          <p:spPr>
            <a:xfrm>
              <a:off x="4062506" y="2971663"/>
              <a:ext cx="6166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300" kern="1200" dirty="0">
                  <a:solidFill>
                    <a:srgbClr val="1E4E79"/>
                  </a:solidFill>
                  <a:latin typeface="BankGothic Md BT" panose="020B0807020203060204" pitchFamily="34" charset="0"/>
                  <a:ea typeface="MS UI Gothic" panose="020B0600070205080204" pitchFamily="34" charset="-128"/>
                  <a:cs typeface="+mn-cs"/>
                </a:rPr>
                <a:t>B</a:t>
              </a:r>
              <a:endParaRPr lang="ko-KR" altLang="en-US" sz="3300" kern="1200" dirty="0">
                <a:solidFill>
                  <a:srgbClr val="1E4E79"/>
                </a:solidFill>
                <a:latin typeface="BankGothic Md BT" panose="020B0807020203060204" pitchFamily="34" charset="0"/>
                <a:ea typeface="휴먼편지체" panose="02030504000101010101" pitchFamily="18" charset="-127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AF2214-F1C1-429B-BF6D-97498FED906B}"/>
                </a:ext>
              </a:extLst>
            </p:cNvPr>
            <p:cNvSpPr txBox="1"/>
            <p:nvPr userDrawn="1"/>
          </p:nvSpPr>
          <p:spPr>
            <a:xfrm>
              <a:off x="4432779" y="2995626"/>
              <a:ext cx="13487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100" b="1" kern="1200" spc="-300" dirty="0">
                  <a:solidFill>
                    <a:prstClr val="black"/>
                  </a:solidFill>
                  <a:latin typeface="BankGothic Lt BT" panose="020B0607020203060204" pitchFamily="34" charset="0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Invest</a:t>
              </a:r>
              <a:endParaRPr lang="ko-KR" altLang="en-US" sz="3100" b="1" kern="1200" spc="-300" dirty="0">
                <a:solidFill>
                  <a:prstClr val="black"/>
                </a:solidFill>
                <a:latin typeface="BankGothic Lt BT" panose="020B060702020306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98" name="Google Shape;198;p58"/>
          <p:cNvSpPr txBox="1"/>
          <p:nvPr/>
        </p:nvSpPr>
        <p:spPr>
          <a:xfrm>
            <a:off x="6236856" y="531476"/>
            <a:ext cx="2735898" cy="323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 err="1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r>
              <a:rPr lang="ko-KR" sz="1500" b="1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500" b="1" dirty="0" err="1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sz="1500" b="1" dirty="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58"/>
          <p:cNvSpPr/>
          <p:nvPr/>
        </p:nvSpPr>
        <p:spPr>
          <a:xfrm>
            <a:off x="0" y="854413"/>
            <a:ext cx="10691813" cy="45709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58"/>
          <p:cNvGrpSpPr/>
          <p:nvPr/>
        </p:nvGrpSpPr>
        <p:grpSpPr>
          <a:xfrm>
            <a:off x="107934" y="1002976"/>
            <a:ext cx="1916192" cy="276941"/>
            <a:chOff x="195175" y="1009178"/>
            <a:chExt cx="1916476" cy="276999"/>
          </a:xfrm>
        </p:grpSpPr>
        <p:sp>
          <p:nvSpPr>
            <p:cNvPr id="201" name="Google Shape;201;p58"/>
            <p:cNvSpPr txBox="1"/>
            <p:nvPr/>
          </p:nvSpPr>
          <p:spPr>
            <a:xfrm>
              <a:off x="228390" y="1009178"/>
              <a:ext cx="188326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 err="1">
                  <a:solidFill>
                    <a:srgbClr val="1E4E79"/>
                  </a:solidFill>
                  <a:latin typeface="Calibri"/>
                  <a:ea typeface="Calibri"/>
                  <a:cs typeface="Calibri"/>
                  <a:sym typeface="Calibri"/>
                </a:rPr>
                <a:t>Separate</a:t>
              </a:r>
              <a:r>
                <a:rPr lang="ko-KR" sz="1200" b="1" dirty="0">
                  <a:solidFill>
                    <a:srgbClr val="1E4E79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ko-KR" sz="1200" b="1" dirty="0" err="1">
                  <a:solidFill>
                    <a:srgbClr val="1E4E79"/>
                  </a:solidFill>
                  <a:latin typeface="Calibri"/>
                  <a:ea typeface="Calibri"/>
                  <a:cs typeface="Calibri"/>
                  <a:sym typeface="Calibri"/>
                </a:rPr>
                <a:t>Information</a:t>
              </a:r>
              <a:endParaRPr sz="1200" b="1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58"/>
            <p:cNvSpPr/>
            <p:nvPr/>
          </p:nvSpPr>
          <p:spPr>
            <a:xfrm>
              <a:off x="195175" y="1022293"/>
              <a:ext cx="72008" cy="216024"/>
            </a:xfrm>
            <a:prstGeom prst="rect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58"/>
          <p:cNvSpPr/>
          <p:nvPr/>
        </p:nvSpPr>
        <p:spPr>
          <a:xfrm>
            <a:off x="0" y="7235495"/>
            <a:ext cx="10691813" cy="32418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09;p59">
            <a:extLst>
              <a:ext uri="{FF2B5EF4-FFF2-40B4-BE49-F238E27FC236}">
                <a16:creationId xmlns:a16="http://schemas.microsoft.com/office/drawing/2014/main" id="{9DCD395D-CDE6-4767-A3CB-3B922B754A46}"/>
              </a:ext>
            </a:extLst>
          </p:cNvPr>
          <p:cNvSpPr txBox="1"/>
          <p:nvPr userDrawn="1"/>
        </p:nvSpPr>
        <p:spPr>
          <a:xfrm>
            <a:off x="673" y="7308006"/>
            <a:ext cx="5085677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Calibri"/>
              <a:buNone/>
            </a:pPr>
            <a:r>
              <a:rPr lang="ko-KR" altLang="ko-KR" sz="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-US" altLang="ko-KR" sz="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ko-KR" altLang="ko-KR" sz="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800" b="1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Co.,Ltd</a:t>
            </a:r>
            <a:r>
              <a:rPr lang="en-US" altLang="ko-KR" sz="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KB INVEST</a:t>
            </a:r>
            <a:r>
              <a:rPr lang="en-US" altLang="ko-KR" sz="800" b="0" i="0" u="none" strike="noStrike" cap="none" dirty="0">
                <a:solidFill>
                  <a:schemeClr val="bg1"/>
                </a:solidFill>
                <a:latin typeface="Abadi" panose="020B0604020202020204" pitchFamily="34" charset="0"/>
                <a:ea typeface="Calibri"/>
                <a:cs typeface="Arial"/>
                <a:sym typeface="Arial"/>
              </a:rPr>
              <a:t>  </a:t>
            </a:r>
            <a:r>
              <a:rPr lang="ko-KR" altLang="en-US" sz="800" b="0" i="0" u="none" strike="noStrike" cap="none" dirty="0">
                <a:solidFill>
                  <a:schemeClr val="bg1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㈜케이비인베스트 </a:t>
            </a:r>
            <a:r>
              <a:rPr lang="ko-KR" sz="800" b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서울시 강남구 </a:t>
            </a:r>
            <a:r>
              <a:rPr lang="ko-KR" altLang="en-US" sz="800" b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테헤란로 </a:t>
            </a:r>
            <a:r>
              <a:rPr lang="en-US" altLang="ko-KR" sz="800" b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151</a:t>
            </a:r>
            <a:r>
              <a:rPr lang="ko-KR" sz="800" b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대표 </a:t>
            </a:r>
            <a:r>
              <a:rPr lang="en-US" altLang="ko-KR" sz="800" b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800" b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강병일</a:t>
            </a:r>
            <a:r>
              <a:rPr lang="ko-KR" sz="800" b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ko-KR" sz="800" b="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Tel</a:t>
            </a:r>
            <a:r>
              <a:rPr lang="ko-KR" sz="800" b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US" altLang="ko-KR" sz="800" b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010-5342-5321</a:t>
            </a:r>
            <a:r>
              <a:rPr lang="ko-KR" sz="800" b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800" b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11;p59">
            <a:extLst>
              <a:ext uri="{FF2B5EF4-FFF2-40B4-BE49-F238E27FC236}">
                <a16:creationId xmlns:a16="http://schemas.microsoft.com/office/drawing/2014/main" id="{342909EC-216D-4803-9D0C-17B3CC0CA09F}"/>
              </a:ext>
            </a:extLst>
          </p:cNvPr>
          <p:cNvSpPr txBox="1"/>
          <p:nvPr userDrawn="1"/>
        </p:nvSpPr>
        <p:spPr>
          <a:xfrm>
            <a:off x="5849888" y="7311794"/>
            <a:ext cx="4841925" cy="21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본 자료는 이해관계인에 의해 비밀유지가 필요할 수 있습니다.  유출 되지 않도록 주의 부탁드립니다.</a:t>
            </a:r>
            <a:endParaRPr sz="800" b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빈 화면">
  <p:cSld name="3_빈 화면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9"/>
          <p:cNvSpPr/>
          <p:nvPr/>
        </p:nvSpPr>
        <p:spPr>
          <a:xfrm>
            <a:off x="0" y="7271735"/>
            <a:ext cx="10691813" cy="2879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59"/>
          <p:cNvSpPr txBox="1"/>
          <p:nvPr/>
        </p:nvSpPr>
        <p:spPr>
          <a:xfrm>
            <a:off x="673" y="7308006"/>
            <a:ext cx="614515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Calibri"/>
              <a:buNone/>
            </a:pPr>
            <a:r>
              <a:rPr lang="ko-KR" altLang="ko-KR" sz="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-US" altLang="ko-KR" sz="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ko-KR" altLang="ko-KR" sz="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Co.,Ltd</a:t>
            </a:r>
            <a:r>
              <a:rPr lang="en-US" altLang="ko-KR" sz="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KB INVEST</a:t>
            </a:r>
            <a:r>
              <a:rPr lang="en-US" altLang="ko-KR" sz="8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Calibri"/>
                <a:cs typeface="Arial"/>
                <a:sym typeface="Arial"/>
              </a:rPr>
              <a:t>  </a:t>
            </a:r>
            <a:r>
              <a:rPr lang="ko-KR" altLang="en-US" sz="8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㈜케이비인베스트 </a:t>
            </a:r>
            <a:r>
              <a:rPr lang="ko-KR" sz="800" b="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서울시 강남구 </a:t>
            </a:r>
            <a:r>
              <a:rPr lang="ko-KR" altLang="en-US" sz="800" b="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테헤란로 </a:t>
            </a:r>
            <a:r>
              <a:rPr lang="en-US" altLang="ko-KR" sz="800" b="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151 </a:t>
            </a:r>
            <a:r>
              <a:rPr lang="ko-KR" altLang="en-US" sz="800" b="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역삼하이츠빌딩</a:t>
            </a:r>
            <a:r>
              <a:rPr lang="ko-KR" sz="800" b="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대표 </a:t>
            </a:r>
            <a:r>
              <a:rPr lang="en-US" altLang="ko-KR" sz="800" b="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800" b="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강병일</a:t>
            </a:r>
            <a:r>
              <a:rPr lang="ko-KR" sz="800" b="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ko-KR" sz="800" b="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Tel</a:t>
            </a:r>
            <a:r>
              <a:rPr lang="ko-KR" sz="800" b="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US" altLang="ko-KR" sz="800" b="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010-5342-5321</a:t>
            </a:r>
            <a:r>
              <a:rPr lang="ko-KR" sz="800" b="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800" b="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59"/>
          <p:cNvSpPr txBox="1"/>
          <p:nvPr/>
        </p:nvSpPr>
        <p:spPr>
          <a:xfrm>
            <a:off x="5849888" y="7311794"/>
            <a:ext cx="4841925" cy="21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본 자료는 이해관계인에 의해 비밀유지가 필요할 수 있습니다.  유출 되지 않도록 주의 부탁드립니다.</a:t>
            </a:r>
            <a:endParaRPr sz="800" b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59"/>
          <p:cNvSpPr/>
          <p:nvPr/>
        </p:nvSpPr>
        <p:spPr>
          <a:xfrm>
            <a:off x="0" y="651750"/>
            <a:ext cx="10691813" cy="32393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4" name="Google Shape;214;p59"/>
          <p:cNvGrpSpPr/>
          <p:nvPr/>
        </p:nvGrpSpPr>
        <p:grpSpPr>
          <a:xfrm>
            <a:off x="270096" y="825653"/>
            <a:ext cx="10151621" cy="302903"/>
            <a:chOff x="3655021" y="4481693"/>
            <a:chExt cx="7179790" cy="246629"/>
          </a:xfrm>
        </p:grpSpPr>
        <p:sp>
          <p:nvSpPr>
            <p:cNvPr id="215" name="Google Shape;215;p59"/>
            <p:cNvSpPr txBox="1"/>
            <p:nvPr/>
          </p:nvSpPr>
          <p:spPr>
            <a:xfrm>
              <a:off x="9601621" y="4515359"/>
              <a:ext cx="1233190" cy="2129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b="0" dirty="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(단위: 3.3㎡</a:t>
              </a:r>
              <a:r>
                <a:rPr lang="en-US" altLang="ko-KR" sz="1100" b="0" dirty="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/ </a:t>
              </a:r>
              <a:r>
                <a:rPr lang="ko-KR" sz="1100" b="0" dirty="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원)</a:t>
              </a:r>
              <a:endParaRPr sz="1100" b="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6" name="Google Shape;216;p59"/>
            <p:cNvGrpSpPr/>
            <p:nvPr/>
          </p:nvGrpSpPr>
          <p:grpSpPr>
            <a:xfrm>
              <a:off x="3655021" y="4481693"/>
              <a:ext cx="1841577" cy="212963"/>
              <a:chOff x="107950" y="1053427"/>
              <a:chExt cx="1593289" cy="212963"/>
            </a:xfrm>
          </p:grpSpPr>
          <p:sp>
            <p:nvSpPr>
              <p:cNvPr id="217" name="Google Shape;217;p59"/>
              <p:cNvSpPr txBox="1"/>
              <p:nvPr/>
            </p:nvSpPr>
            <p:spPr>
              <a:xfrm>
                <a:off x="107950" y="1053427"/>
                <a:ext cx="1593289" cy="2129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Dotum"/>
                  <a:buNone/>
                </a:pPr>
                <a:r>
                  <a:rPr lang="ko-KR" sz="1100">
                    <a:solidFill>
                      <a:schemeClr val="dk1"/>
                    </a:solidFill>
                    <a:latin typeface="Dotum"/>
                    <a:ea typeface="Dotum"/>
                    <a:cs typeface="Dotum"/>
                    <a:sym typeface="Dotum"/>
                  </a:rPr>
                  <a:t>Separate Information</a:t>
                </a:r>
                <a:endParaRPr sz="1100" b="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59"/>
              <p:cNvSpPr/>
              <p:nvPr/>
            </p:nvSpPr>
            <p:spPr>
              <a:xfrm>
                <a:off x="107950" y="1099153"/>
                <a:ext cx="28800" cy="144000"/>
              </a:xfrm>
              <a:prstGeom prst="rect">
                <a:avLst/>
              </a:prstGeom>
              <a:solidFill>
                <a:srgbClr val="1F688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169C4D-EC0F-41C6-A0D2-431D383A891A}"/>
              </a:ext>
            </a:extLst>
          </p:cNvPr>
          <p:cNvGrpSpPr/>
          <p:nvPr userDrawn="1"/>
        </p:nvGrpSpPr>
        <p:grpSpPr>
          <a:xfrm>
            <a:off x="8791686" y="32482"/>
            <a:ext cx="1900127" cy="724329"/>
            <a:chOff x="3881438" y="2856072"/>
            <a:chExt cx="1900127" cy="724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378453-EF51-43A9-AA9C-D6101FEC68D3}"/>
                </a:ext>
              </a:extLst>
            </p:cNvPr>
            <p:cNvSpPr txBox="1"/>
            <p:nvPr userDrawn="1"/>
          </p:nvSpPr>
          <p:spPr>
            <a:xfrm>
              <a:off x="3881438" y="2856072"/>
              <a:ext cx="503600" cy="60016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300" kern="1200" dirty="0">
                  <a:solidFill>
                    <a:prstClr val="black"/>
                  </a:solidFill>
                  <a:latin typeface="BankGothic Md BT" panose="020B0807020203060204" pitchFamily="34" charset="0"/>
                  <a:ea typeface="MS UI Gothic" panose="020B0600070205080204" pitchFamily="34" charset="-128"/>
                  <a:cs typeface="+mn-cs"/>
                </a:rPr>
                <a:t>K</a:t>
              </a:r>
              <a:endParaRPr lang="ko-KR" altLang="en-US" sz="3300" kern="1200" dirty="0">
                <a:solidFill>
                  <a:prstClr val="black"/>
                </a:solidFill>
                <a:latin typeface="BankGothic Md BT" panose="020B0807020203060204" pitchFamily="34" charset="0"/>
                <a:ea typeface="휴먼편지체" panose="02030504000101010101" pitchFamily="18" charset="-127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D05BE9-0EF3-4376-8819-F64EE72FD16D}"/>
                </a:ext>
              </a:extLst>
            </p:cNvPr>
            <p:cNvSpPr txBox="1"/>
            <p:nvPr userDrawn="1"/>
          </p:nvSpPr>
          <p:spPr>
            <a:xfrm>
              <a:off x="4062506" y="2971663"/>
              <a:ext cx="6166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300" kern="1200" dirty="0">
                  <a:solidFill>
                    <a:srgbClr val="1E4E79"/>
                  </a:solidFill>
                  <a:latin typeface="BankGothic Md BT" panose="020B0807020203060204" pitchFamily="34" charset="0"/>
                  <a:ea typeface="MS UI Gothic" panose="020B0600070205080204" pitchFamily="34" charset="-128"/>
                  <a:cs typeface="+mn-cs"/>
                </a:rPr>
                <a:t>B</a:t>
              </a:r>
              <a:endParaRPr lang="ko-KR" altLang="en-US" sz="3300" kern="1200" dirty="0">
                <a:solidFill>
                  <a:srgbClr val="1E4E79"/>
                </a:solidFill>
                <a:latin typeface="BankGothic Md BT" panose="020B0807020203060204" pitchFamily="34" charset="0"/>
                <a:ea typeface="휴먼편지체" panose="02030504000101010101" pitchFamily="18" charset="-127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E8E43D-3A7B-488F-99C7-69D56BA001C3}"/>
                </a:ext>
              </a:extLst>
            </p:cNvPr>
            <p:cNvSpPr txBox="1"/>
            <p:nvPr userDrawn="1"/>
          </p:nvSpPr>
          <p:spPr>
            <a:xfrm>
              <a:off x="4432779" y="2995626"/>
              <a:ext cx="13487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100" b="1" kern="1200" spc="-300" dirty="0">
                  <a:solidFill>
                    <a:prstClr val="black"/>
                  </a:solidFill>
                  <a:latin typeface="BankGothic Lt BT" panose="020B0607020203060204" pitchFamily="34" charset="0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Invest</a:t>
              </a:r>
              <a:endParaRPr lang="ko-KR" altLang="en-US" sz="3100" b="1" kern="1200" spc="-300" dirty="0">
                <a:solidFill>
                  <a:prstClr val="black"/>
                </a:solidFill>
                <a:latin typeface="BankGothic Lt BT" panose="020B060702020306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9" name="Google Shape;198;p58">
            <a:extLst>
              <a:ext uri="{FF2B5EF4-FFF2-40B4-BE49-F238E27FC236}">
                <a16:creationId xmlns:a16="http://schemas.microsoft.com/office/drawing/2014/main" id="{01AF94B5-D1AA-4B1E-A1B6-78A4ADA29A53}"/>
              </a:ext>
            </a:extLst>
          </p:cNvPr>
          <p:cNvSpPr txBox="1"/>
          <p:nvPr userDrawn="1"/>
        </p:nvSpPr>
        <p:spPr>
          <a:xfrm>
            <a:off x="6236856" y="360976"/>
            <a:ext cx="2735898" cy="323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 err="1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r>
              <a:rPr lang="ko-KR" sz="1500" b="1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500" b="1" dirty="0" err="1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sz="1500" b="1" dirty="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7A33C7AA-959D-4974-9D79-523E021D7E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19307" y="6041896"/>
            <a:ext cx="3653198" cy="1711692"/>
          </a:xfrm>
          <a:prstGeom prst="rect">
            <a:avLst/>
          </a:prstGeom>
        </p:spPr>
      </p:pic>
      <p:sp>
        <p:nvSpPr>
          <p:cNvPr id="12" name="Google Shape;125;p47">
            <a:extLst>
              <a:ext uri="{FF2B5EF4-FFF2-40B4-BE49-F238E27FC236}">
                <a16:creationId xmlns:a16="http://schemas.microsoft.com/office/drawing/2014/main" id="{D7F523EC-35B6-42DA-93C1-49003CF698DD}"/>
              </a:ext>
            </a:extLst>
          </p:cNvPr>
          <p:cNvSpPr/>
          <p:nvPr userDrawn="1"/>
        </p:nvSpPr>
        <p:spPr>
          <a:xfrm>
            <a:off x="0" y="7513956"/>
            <a:ext cx="10694912" cy="4571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36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7E06E3-FC95-457B-AF0D-4668D9CF4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94892" y="1213338"/>
            <a:ext cx="4278707" cy="13364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DD24AE-F5E3-424F-8679-A9AEB8B35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36562"/>
          <a:stretch/>
        </p:blipFill>
        <p:spPr>
          <a:xfrm>
            <a:off x="3094892" y="3871929"/>
            <a:ext cx="4278707" cy="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68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 preserve="1">
  <p:cSld name="1_빈 화면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A1176CE4-B7B4-4BBF-AADB-E9107C6EEF9C}"/>
              </a:ext>
            </a:extLst>
          </p:cNvPr>
          <p:cNvGrpSpPr/>
          <p:nvPr userDrawn="1"/>
        </p:nvGrpSpPr>
        <p:grpSpPr>
          <a:xfrm>
            <a:off x="9203590" y="110380"/>
            <a:ext cx="1519891" cy="643482"/>
            <a:chOff x="3926681" y="2888449"/>
            <a:chExt cx="1519891" cy="64348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2C5BF96-8169-4035-86E8-A58DB2D20820}"/>
                </a:ext>
              </a:extLst>
            </p:cNvPr>
            <p:cNvSpPr txBox="1"/>
            <p:nvPr userDrawn="1"/>
          </p:nvSpPr>
          <p:spPr>
            <a:xfrm>
              <a:off x="4016543" y="3347265"/>
              <a:ext cx="136821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>
                <a:buClrTx/>
                <a:buFontTx/>
                <a:buNone/>
              </a:pPr>
              <a:r>
                <a:rPr lang="ko-KR" altLang="en-US" sz="600" b="1" kern="1300" spc="80" dirty="0">
                  <a:solidFill>
                    <a:schemeClr val="bg1"/>
                  </a:solidFill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케이비인베스트 부동산컨설팅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E8CC57-94A5-4E67-B8C2-7722539E19F2}"/>
                </a:ext>
              </a:extLst>
            </p:cNvPr>
            <p:cNvSpPr txBox="1"/>
            <p:nvPr userDrawn="1"/>
          </p:nvSpPr>
          <p:spPr>
            <a:xfrm>
              <a:off x="3926681" y="2888449"/>
              <a:ext cx="503600" cy="4770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2500" kern="1200" dirty="0">
                  <a:solidFill>
                    <a:prstClr val="black"/>
                  </a:solidFill>
                  <a:latin typeface="BankGothic Md BT" panose="020B0807020203060204" pitchFamily="34" charset="0"/>
                  <a:ea typeface="MS UI Gothic" panose="020B0600070205080204" pitchFamily="34" charset="-128"/>
                  <a:cs typeface="+mn-cs"/>
                </a:rPr>
                <a:t>K</a:t>
              </a:r>
              <a:endParaRPr lang="ko-KR" altLang="en-US" sz="2500" kern="1200" dirty="0">
                <a:solidFill>
                  <a:prstClr val="black"/>
                </a:solidFill>
                <a:latin typeface="BankGothic Md BT" panose="020B0807020203060204" pitchFamily="34" charset="0"/>
                <a:ea typeface="휴먼편지체" panose="02030504000101010101" pitchFamily="18" charset="-127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A3F1D3F-46EC-444B-9377-0C6C5F71CE33}"/>
                </a:ext>
              </a:extLst>
            </p:cNvPr>
            <p:cNvSpPr txBox="1"/>
            <p:nvPr userDrawn="1"/>
          </p:nvSpPr>
          <p:spPr>
            <a:xfrm>
              <a:off x="4062506" y="2971663"/>
              <a:ext cx="61665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2500" kern="1200" dirty="0">
                  <a:solidFill>
                    <a:srgbClr val="1E4E79"/>
                  </a:solidFill>
                  <a:latin typeface="BankGothic Md BT" panose="020B0807020203060204" pitchFamily="34" charset="0"/>
                  <a:ea typeface="MS UI Gothic" panose="020B0600070205080204" pitchFamily="34" charset="-128"/>
                  <a:cs typeface="+mn-cs"/>
                </a:rPr>
                <a:t>B</a:t>
              </a:r>
              <a:endParaRPr lang="ko-KR" altLang="en-US" sz="2500" kern="1200" dirty="0">
                <a:solidFill>
                  <a:srgbClr val="1E4E79"/>
                </a:solidFill>
                <a:latin typeface="BankGothic Md BT" panose="020B0807020203060204" pitchFamily="34" charset="0"/>
                <a:ea typeface="휴먼편지체" panose="02030504000101010101" pitchFamily="18" charset="-127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6E644F2-BBCA-45AA-A2FB-0DB1CD0AAA0D}"/>
                </a:ext>
              </a:extLst>
            </p:cNvPr>
            <p:cNvSpPr txBox="1"/>
            <p:nvPr userDrawn="1"/>
          </p:nvSpPr>
          <p:spPr>
            <a:xfrm>
              <a:off x="4332876" y="2971663"/>
              <a:ext cx="111369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2500" b="1" kern="1200" spc="-300" dirty="0">
                  <a:solidFill>
                    <a:prstClr val="black"/>
                  </a:solidFill>
                  <a:latin typeface="BankGothic Lt BT" panose="020B0607020203060204" pitchFamily="34" charset="0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Invest</a:t>
              </a:r>
              <a:endParaRPr lang="ko-KR" altLang="en-US" sz="2500" b="1" kern="1200" spc="-300" dirty="0">
                <a:solidFill>
                  <a:prstClr val="black"/>
                </a:solidFill>
                <a:latin typeface="BankGothic Lt BT" panose="020B060702020306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25" name="Google Shape;25;p41"/>
          <p:cNvGrpSpPr/>
          <p:nvPr/>
        </p:nvGrpSpPr>
        <p:grpSpPr>
          <a:xfrm>
            <a:off x="125518" y="875801"/>
            <a:ext cx="1593053" cy="261555"/>
            <a:chOff x="107950" y="1053427"/>
            <a:chExt cx="1593289" cy="261610"/>
          </a:xfrm>
        </p:grpSpPr>
        <p:sp>
          <p:nvSpPr>
            <p:cNvPr id="26" name="Google Shape;26;p41"/>
            <p:cNvSpPr txBox="1"/>
            <p:nvPr/>
          </p:nvSpPr>
          <p:spPr>
            <a:xfrm>
              <a:off x="107950" y="1053427"/>
              <a:ext cx="1593289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b="0" i="0" u="none" strike="noStrike" cap="non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General Information</a:t>
              </a:r>
              <a:endPara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41"/>
            <p:cNvSpPr/>
            <p:nvPr/>
          </p:nvSpPr>
          <p:spPr>
            <a:xfrm>
              <a:off x="107950" y="1099153"/>
              <a:ext cx="28800" cy="144000"/>
            </a:xfrm>
            <a:prstGeom prst="rect">
              <a:avLst/>
            </a:prstGeom>
            <a:solidFill>
              <a:srgbClr val="1F688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41"/>
          <p:cNvSpPr/>
          <p:nvPr/>
        </p:nvSpPr>
        <p:spPr>
          <a:xfrm>
            <a:off x="125517" y="1162477"/>
            <a:ext cx="3347503" cy="3265229"/>
          </a:xfrm>
          <a:prstGeom prst="rect">
            <a:avLst/>
          </a:prstGeom>
          <a:noFill/>
          <a:ln w="19050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1"/>
          <p:cNvSpPr/>
          <p:nvPr/>
        </p:nvSpPr>
        <p:spPr>
          <a:xfrm>
            <a:off x="3668876" y="1165374"/>
            <a:ext cx="3347503" cy="3262400"/>
          </a:xfrm>
          <a:prstGeom prst="rect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1"/>
          <p:cNvSpPr/>
          <p:nvPr/>
        </p:nvSpPr>
        <p:spPr>
          <a:xfrm>
            <a:off x="7212235" y="1163208"/>
            <a:ext cx="3347503" cy="3264515"/>
          </a:xfrm>
          <a:prstGeom prst="rect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" name="Google Shape;31;p41"/>
          <p:cNvGrpSpPr/>
          <p:nvPr/>
        </p:nvGrpSpPr>
        <p:grpSpPr>
          <a:xfrm>
            <a:off x="3654479" y="862725"/>
            <a:ext cx="1593053" cy="261555"/>
            <a:chOff x="107950" y="1053427"/>
            <a:chExt cx="1593289" cy="261610"/>
          </a:xfrm>
        </p:grpSpPr>
        <p:sp>
          <p:nvSpPr>
            <p:cNvPr id="32" name="Google Shape;32;p41"/>
            <p:cNvSpPr txBox="1"/>
            <p:nvPr/>
          </p:nvSpPr>
          <p:spPr>
            <a:xfrm>
              <a:off x="107950" y="1053427"/>
              <a:ext cx="1593289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b="0" i="0" u="none" strike="noStrike" cap="non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Location</a:t>
              </a:r>
              <a:endPara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41"/>
            <p:cNvSpPr/>
            <p:nvPr/>
          </p:nvSpPr>
          <p:spPr>
            <a:xfrm>
              <a:off x="107950" y="1099153"/>
              <a:ext cx="28800" cy="144000"/>
            </a:xfrm>
            <a:prstGeom prst="rect">
              <a:avLst/>
            </a:prstGeom>
            <a:solidFill>
              <a:srgbClr val="1F688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41"/>
          <p:cNvGrpSpPr/>
          <p:nvPr/>
        </p:nvGrpSpPr>
        <p:grpSpPr>
          <a:xfrm>
            <a:off x="7212236" y="849649"/>
            <a:ext cx="1774510" cy="261555"/>
            <a:chOff x="107950" y="1053427"/>
            <a:chExt cx="1774773" cy="261610"/>
          </a:xfrm>
        </p:grpSpPr>
        <p:sp>
          <p:nvSpPr>
            <p:cNvPr id="35" name="Google Shape;35;p41"/>
            <p:cNvSpPr txBox="1"/>
            <p:nvPr/>
          </p:nvSpPr>
          <p:spPr>
            <a:xfrm>
              <a:off x="107950" y="1053427"/>
              <a:ext cx="1774773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b="0" i="0" u="none" strike="noStrike" cap="non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Land Registration Map</a:t>
              </a:r>
              <a:endPara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1"/>
            <p:cNvSpPr/>
            <p:nvPr/>
          </p:nvSpPr>
          <p:spPr>
            <a:xfrm>
              <a:off x="107950" y="1099153"/>
              <a:ext cx="28800" cy="144000"/>
            </a:xfrm>
            <a:prstGeom prst="rect">
              <a:avLst/>
            </a:prstGeom>
            <a:solidFill>
              <a:srgbClr val="1F688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41"/>
          <p:cNvGrpSpPr/>
          <p:nvPr/>
        </p:nvGrpSpPr>
        <p:grpSpPr>
          <a:xfrm>
            <a:off x="3654479" y="4598175"/>
            <a:ext cx="1841304" cy="261555"/>
            <a:chOff x="107950" y="1053427"/>
            <a:chExt cx="1593289" cy="261610"/>
          </a:xfrm>
        </p:grpSpPr>
        <p:sp>
          <p:nvSpPr>
            <p:cNvPr id="38" name="Google Shape;38;p41"/>
            <p:cNvSpPr txBox="1"/>
            <p:nvPr/>
          </p:nvSpPr>
          <p:spPr>
            <a:xfrm>
              <a:off x="107950" y="1053427"/>
              <a:ext cx="1593289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b="0" i="0" u="none" strike="noStrike" cap="non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Specificaion</a:t>
              </a:r>
              <a:endPara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1"/>
            <p:cNvSpPr/>
            <p:nvPr/>
          </p:nvSpPr>
          <p:spPr>
            <a:xfrm>
              <a:off x="107950" y="1099153"/>
              <a:ext cx="28800" cy="144000"/>
            </a:xfrm>
            <a:prstGeom prst="rect">
              <a:avLst/>
            </a:prstGeom>
            <a:solidFill>
              <a:srgbClr val="1F688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41"/>
          <p:cNvSpPr/>
          <p:nvPr/>
        </p:nvSpPr>
        <p:spPr>
          <a:xfrm>
            <a:off x="3654479" y="4915732"/>
            <a:ext cx="3347503" cy="2300002"/>
          </a:xfrm>
          <a:prstGeom prst="rect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41"/>
          <p:cNvGrpSpPr/>
          <p:nvPr/>
        </p:nvGrpSpPr>
        <p:grpSpPr>
          <a:xfrm>
            <a:off x="7209038" y="4598175"/>
            <a:ext cx="1841304" cy="261555"/>
            <a:chOff x="107950" y="1053427"/>
            <a:chExt cx="1593289" cy="261610"/>
          </a:xfrm>
        </p:grpSpPr>
        <p:sp>
          <p:nvSpPr>
            <p:cNvPr id="43" name="Google Shape;43;p41"/>
            <p:cNvSpPr txBox="1"/>
            <p:nvPr/>
          </p:nvSpPr>
          <p:spPr>
            <a:xfrm>
              <a:off x="107950" y="1053427"/>
              <a:ext cx="1593289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b="0" i="0" u="none" strike="noStrike" cap="non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Asking Pricd</a:t>
              </a:r>
              <a:endPara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1"/>
            <p:cNvSpPr/>
            <p:nvPr/>
          </p:nvSpPr>
          <p:spPr>
            <a:xfrm>
              <a:off x="107950" y="1099153"/>
              <a:ext cx="28800" cy="144000"/>
            </a:xfrm>
            <a:prstGeom prst="rect">
              <a:avLst/>
            </a:prstGeom>
            <a:solidFill>
              <a:srgbClr val="1F688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41"/>
          <p:cNvSpPr/>
          <p:nvPr/>
        </p:nvSpPr>
        <p:spPr>
          <a:xfrm>
            <a:off x="7209038" y="4915732"/>
            <a:ext cx="3347503" cy="2300002"/>
          </a:xfrm>
          <a:prstGeom prst="rect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41"/>
          <p:cNvCxnSpPr/>
          <p:nvPr/>
        </p:nvCxnSpPr>
        <p:spPr>
          <a:xfrm>
            <a:off x="7361831" y="5507666"/>
            <a:ext cx="30238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" name="Google Shape;47;p41"/>
          <p:cNvSpPr/>
          <p:nvPr/>
        </p:nvSpPr>
        <p:spPr>
          <a:xfrm>
            <a:off x="7269940" y="5651652"/>
            <a:ext cx="1143158" cy="28797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F2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41"/>
          <p:cNvSpPr txBox="1"/>
          <p:nvPr/>
        </p:nvSpPr>
        <p:spPr>
          <a:xfrm>
            <a:off x="7269940" y="5671758"/>
            <a:ext cx="1143158" cy="24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현재 임대 현황</a:t>
            </a:r>
            <a:endParaRPr>
              <a:latin typeface="Abadi" panose="020B0604020104020204" pitchFamily="34" charset="0"/>
            </a:endParaRPr>
          </a:p>
        </p:txBody>
      </p:sp>
      <p:sp>
        <p:nvSpPr>
          <p:cNvPr id="49" name="Google Shape;49;p41"/>
          <p:cNvSpPr/>
          <p:nvPr/>
        </p:nvSpPr>
        <p:spPr>
          <a:xfrm>
            <a:off x="7269940" y="5995625"/>
            <a:ext cx="3225699" cy="1163037"/>
          </a:xfrm>
          <a:prstGeom prst="rect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74;p42">
            <a:extLst>
              <a:ext uri="{FF2B5EF4-FFF2-40B4-BE49-F238E27FC236}">
                <a16:creationId xmlns:a16="http://schemas.microsoft.com/office/drawing/2014/main" id="{212006D8-8D00-0BB8-BF43-F6ED1B501B17}"/>
              </a:ext>
            </a:extLst>
          </p:cNvPr>
          <p:cNvSpPr txBox="1"/>
          <p:nvPr userDrawn="1"/>
        </p:nvSpPr>
        <p:spPr>
          <a:xfrm>
            <a:off x="6839646" y="308590"/>
            <a:ext cx="2405098" cy="323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500"/>
              <a:buFont typeface="Calibri"/>
              <a:buNone/>
            </a:pPr>
            <a:r>
              <a:rPr lang="ko-KR" sz="1500" b="0" dirty="0" err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r>
              <a:rPr lang="ko-KR" sz="1500" b="1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500" b="0" dirty="0" err="1">
                <a:solidFill>
                  <a:srgbClr val="9CC2E5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sz="1500" b="0" dirty="0">
              <a:solidFill>
                <a:srgbClr val="9CC2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8;p40">
            <a:extLst>
              <a:ext uri="{FF2B5EF4-FFF2-40B4-BE49-F238E27FC236}">
                <a16:creationId xmlns:a16="http://schemas.microsoft.com/office/drawing/2014/main" id="{287455D9-343A-44B1-ADFF-C57C5C379FF6}"/>
              </a:ext>
            </a:extLst>
          </p:cNvPr>
          <p:cNvSpPr/>
          <p:nvPr userDrawn="1"/>
        </p:nvSpPr>
        <p:spPr>
          <a:xfrm>
            <a:off x="-3279" y="7293432"/>
            <a:ext cx="10691812" cy="26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-US" altLang="ko-KR" sz="9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ko-KR" sz="9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9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Co.,Ltd</a:t>
            </a:r>
            <a:r>
              <a:rPr lang="en-US" altLang="ko-KR" sz="9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KB INVEST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Calibri"/>
                <a:cs typeface="Arial"/>
                <a:sym typeface="Arial"/>
              </a:rPr>
              <a:t>  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㈜케이비인베스트 부동산컨설팅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. 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서울시 강남구 </a:t>
            </a:r>
            <a:r>
              <a:rPr lang="ko-KR" altLang="en-US" sz="900" b="0" i="0" u="none" strike="noStrike" cap="none" dirty="0" err="1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강남구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 테헤란로 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151, 18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층 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(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역삼동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, </a:t>
            </a:r>
            <a:r>
              <a:rPr lang="ko-KR" altLang="en-US" sz="900" b="0" i="0" u="none" strike="noStrike" cap="none" dirty="0" err="1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역삼하이츠빌딩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) / Tel. 010-5342-5321</a:t>
            </a:r>
            <a:r>
              <a:rPr lang="ko-KR" altLang="en-US" sz="9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en-US" altLang="ko-KR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/ </a:t>
            </a:r>
            <a:r>
              <a:rPr lang="ko-KR" altLang="en-US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등록번호 </a:t>
            </a:r>
            <a:r>
              <a:rPr lang="en-US" altLang="ko-KR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110111-8457164 / </a:t>
            </a:r>
            <a:r>
              <a:rPr lang="ko-KR" altLang="en-US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대표 </a:t>
            </a:r>
            <a:r>
              <a:rPr lang="en-US" altLang="ko-KR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: </a:t>
            </a:r>
            <a:r>
              <a:rPr lang="ko-KR" altLang="en-US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강병일</a:t>
            </a:r>
            <a:endParaRPr lang="ko-KR" altLang="en-US" sz="1050" b="1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cxnSp>
        <p:nvCxnSpPr>
          <p:cNvPr id="51" name="Google Shape;75;p42">
            <a:extLst>
              <a:ext uri="{FF2B5EF4-FFF2-40B4-BE49-F238E27FC236}">
                <a16:creationId xmlns:a16="http://schemas.microsoft.com/office/drawing/2014/main" id="{5B3947FF-22ED-4E40-AB1C-587EA67E9066}"/>
              </a:ext>
            </a:extLst>
          </p:cNvPr>
          <p:cNvCxnSpPr/>
          <p:nvPr userDrawn="1"/>
        </p:nvCxnSpPr>
        <p:spPr>
          <a:xfrm>
            <a:off x="0" y="661846"/>
            <a:ext cx="10691813" cy="0"/>
          </a:xfrm>
          <a:prstGeom prst="straightConnector1">
            <a:avLst/>
          </a:prstGeom>
          <a:noFill/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5490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preserve="1">
  <p:cSld name="빈 화면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A1176CE4-B7B4-4BBF-AADB-E9107C6EEF9C}"/>
              </a:ext>
            </a:extLst>
          </p:cNvPr>
          <p:cNvGrpSpPr/>
          <p:nvPr userDrawn="1"/>
        </p:nvGrpSpPr>
        <p:grpSpPr>
          <a:xfrm>
            <a:off x="9203590" y="110380"/>
            <a:ext cx="1519891" cy="643482"/>
            <a:chOff x="3926681" y="2888449"/>
            <a:chExt cx="1519891" cy="64348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2C5BF96-8169-4035-86E8-A58DB2D20820}"/>
                </a:ext>
              </a:extLst>
            </p:cNvPr>
            <p:cNvSpPr txBox="1"/>
            <p:nvPr userDrawn="1"/>
          </p:nvSpPr>
          <p:spPr>
            <a:xfrm>
              <a:off x="4016543" y="3347265"/>
              <a:ext cx="136821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>
                <a:buClrTx/>
                <a:buFontTx/>
                <a:buNone/>
              </a:pPr>
              <a:r>
                <a:rPr lang="ko-KR" altLang="en-US" sz="600" b="1" kern="1300" spc="80" dirty="0">
                  <a:solidFill>
                    <a:schemeClr val="bg1"/>
                  </a:solidFill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케이비인베스트 부동산컨설팅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FE8CC57-94A5-4E67-B8C2-7722539E19F2}"/>
                </a:ext>
              </a:extLst>
            </p:cNvPr>
            <p:cNvSpPr txBox="1"/>
            <p:nvPr userDrawn="1"/>
          </p:nvSpPr>
          <p:spPr>
            <a:xfrm>
              <a:off x="3926681" y="2888449"/>
              <a:ext cx="503600" cy="4770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2500" kern="1200" dirty="0">
                  <a:solidFill>
                    <a:prstClr val="black"/>
                  </a:solidFill>
                  <a:latin typeface="BankGothic Md BT" panose="020B0807020203060204" pitchFamily="34" charset="0"/>
                  <a:ea typeface="MS UI Gothic" panose="020B0600070205080204" pitchFamily="34" charset="-128"/>
                  <a:cs typeface="+mn-cs"/>
                </a:rPr>
                <a:t>K</a:t>
              </a:r>
              <a:endParaRPr lang="ko-KR" altLang="en-US" sz="2500" kern="1200" dirty="0">
                <a:solidFill>
                  <a:prstClr val="black"/>
                </a:solidFill>
                <a:latin typeface="BankGothic Md BT" panose="020B0807020203060204" pitchFamily="34" charset="0"/>
                <a:ea typeface="휴먼편지체" panose="02030504000101010101" pitchFamily="18" charset="-127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A3F1D3F-46EC-444B-9377-0C6C5F71CE33}"/>
                </a:ext>
              </a:extLst>
            </p:cNvPr>
            <p:cNvSpPr txBox="1"/>
            <p:nvPr userDrawn="1"/>
          </p:nvSpPr>
          <p:spPr>
            <a:xfrm>
              <a:off x="4062506" y="2971663"/>
              <a:ext cx="61665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2500" kern="1200" dirty="0">
                  <a:solidFill>
                    <a:srgbClr val="1E4E79"/>
                  </a:solidFill>
                  <a:latin typeface="BankGothic Md BT" panose="020B0807020203060204" pitchFamily="34" charset="0"/>
                  <a:ea typeface="MS UI Gothic" panose="020B0600070205080204" pitchFamily="34" charset="-128"/>
                  <a:cs typeface="+mn-cs"/>
                </a:rPr>
                <a:t>B</a:t>
              </a:r>
              <a:endParaRPr lang="ko-KR" altLang="en-US" sz="2500" kern="1200" dirty="0">
                <a:solidFill>
                  <a:srgbClr val="1E4E79"/>
                </a:solidFill>
                <a:latin typeface="BankGothic Md BT" panose="020B0807020203060204" pitchFamily="34" charset="0"/>
                <a:ea typeface="휴먼편지체" panose="02030504000101010101" pitchFamily="18" charset="-127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6E644F2-BBCA-45AA-A2FB-0DB1CD0AAA0D}"/>
                </a:ext>
              </a:extLst>
            </p:cNvPr>
            <p:cNvSpPr txBox="1"/>
            <p:nvPr userDrawn="1"/>
          </p:nvSpPr>
          <p:spPr>
            <a:xfrm>
              <a:off x="4332876" y="2971663"/>
              <a:ext cx="111369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2500" b="1" kern="1200" spc="-300" dirty="0">
                  <a:solidFill>
                    <a:prstClr val="black"/>
                  </a:solidFill>
                  <a:latin typeface="BankGothic Lt BT" panose="020B0607020203060204" pitchFamily="34" charset="0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Invest</a:t>
              </a:r>
              <a:endParaRPr lang="ko-KR" altLang="en-US" sz="2500" b="1" kern="1200" spc="-300" dirty="0">
                <a:solidFill>
                  <a:prstClr val="black"/>
                </a:solidFill>
                <a:latin typeface="BankGothic Lt BT" panose="020B060702020306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69" name="Google Shape;74;p42">
            <a:extLst>
              <a:ext uri="{FF2B5EF4-FFF2-40B4-BE49-F238E27FC236}">
                <a16:creationId xmlns:a16="http://schemas.microsoft.com/office/drawing/2014/main" id="{212006D8-8D00-0BB8-BF43-F6ED1B501B17}"/>
              </a:ext>
            </a:extLst>
          </p:cNvPr>
          <p:cNvSpPr txBox="1"/>
          <p:nvPr userDrawn="1"/>
        </p:nvSpPr>
        <p:spPr>
          <a:xfrm>
            <a:off x="6839646" y="308590"/>
            <a:ext cx="2405098" cy="323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500"/>
              <a:buFont typeface="Calibri"/>
              <a:buNone/>
            </a:pPr>
            <a:r>
              <a:rPr lang="ko-KR" sz="1500" b="0" dirty="0" err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r>
              <a:rPr lang="ko-KR" sz="1500" b="1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500" b="0" dirty="0" err="1">
                <a:solidFill>
                  <a:srgbClr val="9CC2E5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sz="1500" b="0" dirty="0">
              <a:solidFill>
                <a:srgbClr val="9CC2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" name="Google Shape;51;p42"/>
          <p:cNvGrpSpPr/>
          <p:nvPr userDrawn="1"/>
        </p:nvGrpSpPr>
        <p:grpSpPr>
          <a:xfrm>
            <a:off x="3617971" y="843369"/>
            <a:ext cx="1911668" cy="276941"/>
            <a:chOff x="3690516" y="1009179"/>
            <a:chExt cx="1911952" cy="276999"/>
          </a:xfrm>
        </p:grpSpPr>
        <p:sp>
          <p:nvSpPr>
            <p:cNvPr id="52" name="Google Shape;52;p42"/>
            <p:cNvSpPr txBox="1"/>
            <p:nvPr/>
          </p:nvSpPr>
          <p:spPr>
            <a:xfrm>
              <a:off x="3719207" y="1009179"/>
              <a:ext cx="188326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Location</a:t>
              </a:r>
              <a:endParaRPr sz="1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2"/>
            <p:cNvSpPr/>
            <p:nvPr/>
          </p:nvSpPr>
          <p:spPr>
            <a:xfrm>
              <a:off x="3690516" y="1016387"/>
              <a:ext cx="72008" cy="216024"/>
            </a:xfrm>
            <a:prstGeom prst="rect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42"/>
          <p:cNvGrpSpPr/>
          <p:nvPr userDrawn="1"/>
        </p:nvGrpSpPr>
        <p:grpSpPr>
          <a:xfrm>
            <a:off x="107934" y="843368"/>
            <a:ext cx="1916192" cy="276941"/>
            <a:chOff x="195175" y="1009178"/>
            <a:chExt cx="1916476" cy="276999"/>
          </a:xfrm>
        </p:grpSpPr>
        <p:sp>
          <p:nvSpPr>
            <p:cNvPr id="55" name="Google Shape;55;p42"/>
            <p:cNvSpPr txBox="1"/>
            <p:nvPr/>
          </p:nvSpPr>
          <p:spPr>
            <a:xfrm>
              <a:off x="228390" y="1009178"/>
              <a:ext cx="188326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General Information</a:t>
              </a:r>
              <a:endParaRPr sz="1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42"/>
            <p:cNvSpPr/>
            <p:nvPr/>
          </p:nvSpPr>
          <p:spPr>
            <a:xfrm>
              <a:off x="195175" y="1022293"/>
              <a:ext cx="72008" cy="216024"/>
            </a:xfrm>
            <a:prstGeom prst="rect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" name="Google Shape;57;p42"/>
          <p:cNvSpPr/>
          <p:nvPr userDrawn="1"/>
        </p:nvSpPr>
        <p:spPr>
          <a:xfrm>
            <a:off x="104310" y="1111667"/>
            <a:ext cx="3446818" cy="6120926"/>
          </a:xfrm>
          <a:prstGeom prst="rect">
            <a:avLst/>
          </a:prstGeom>
          <a:noFill/>
          <a:ln w="19050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2"/>
          <p:cNvSpPr/>
          <p:nvPr userDrawn="1"/>
        </p:nvSpPr>
        <p:spPr>
          <a:xfrm>
            <a:off x="3620471" y="1120309"/>
            <a:ext cx="3446818" cy="2844144"/>
          </a:xfrm>
          <a:prstGeom prst="rect">
            <a:avLst/>
          </a:prstGeom>
          <a:noFill/>
          <a:ln w="19050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" name="Google Shape;60;p42"/>
          <p:cNvGrpSpPr/>
          <p:nvPr userDrawn="1"/>
        </p:nvGrpSpPr>
        <p:grpSpPr>
          <a:xfrm>
            <a:off x="7141290" y="843368"/>
            <a:ext cx="2191886" cy="276941"/>
            <a:chOff x="3690516" y="4491622"/>
            <a:chExt cx="2192211" cy="276999"/>
          </a:xfrm>
        </p:grpSpPr>
        <p:sp>
          <p:nvSpPr>
            <p:cNvPr id="61" name="Google Shape;61;p42"/>
            <p:cNvSpPr txBox="1"/>
            <p:nvPr/>
          </p:nvSpPr>
          <p:spPr>
            <a:xfrm>
              <a:off x="3722487" y="4491622"/>
              <a:ext cx="216024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Land Registration Map </a:t>
              </a:r>
              <a:endParaRPr sz="1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2"/>
            <p:cNvSpPr/>
            <p:nvPr/>
          </p:nvSpPr>
          <p:spPr>
            <a:xfrm>
              <a:off x="3690516" y="4500711"/>
              <a:ext cx="72008" cy="216024"/>
            </a:xfrm>
            <a:prstGeom prst="rect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42"/>
          <p:cNvGrpSpPr/>
          <p:nvPr userDrawn="1"/>
        </p:nvGrpSpPr>
        <p:grpSpPr>
          <a:xfrm>
            <a:off x="7141290" y="4117682"/>
            <a:ext cx="2210404" cy="276941"/>
            <a:chOff x="3690516" y="4471735"/>
            <a:chExt cx="2210732" cy="276999"/>
          </a:xfrm>
        </p:grpSpPr>
        <p:sp>
          <p:nvSpPr>
            <p:cNvPr id="67" name="Google Shape;67;p42"/>
            <p:cNvSpPr txBox="1"/>
            <p:nvPr/>
          </p:nvSpPr>
          <p:spPr>
            <a:xfrm>
              <a:off x="3741008" y="4471735"/>
              <a:ext cx="216024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F2141A"/>
                  </a:solidFill>
                  <a:latin typeface="Calibri"/>
                  <a:ea typeface="Calibri"/>
                  <a:cs typeface="Calibri"/>
                  <a:sym typeface="Calibri"/>
                </a:rPr>
                <a:t>Asking Price </a:t>
              </a:r>
              <a:endParaRPr sz="1200" b="1">
                <a:solidFill>
                  <a:srgbClr val="F2141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2"/>
            <p:cNvSpPr/>
            <p:nvPr/>
          </p:nvSpPr>
          <p:spPr>
            <a:xfrm>
              <a:off x="3690516" y="4500711"/>
              <a:ext cx="72008" cy="216024"/>
            </a:xfrm>
            <a:prstGeom prst="rect">
              <a:avLst/>
            </a:prstGeom>
            <a:solidFill>
              <a:srgbClr val="2540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6" name="Google Shape;76;p42"/>
          <p:cNvCxnSpPr/>
          <p:nvPr userDrawn="1"/>
        </p:nvCxnSpPr>
        <p:spPr>
          <a:xfrm>
            <a:off x="7213287" y="5391929"/>
            <a:ext cx="331501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" name="Google Shape;77;p42"/>
          <p:cNvSpPr/>
          <p:nvPr userDrawn="1"/>
        </p:nvSpPr>
        <p:spPr>
          <a:xfrm>
            <a:off x="7213287" y="5542078"/>
            <a:ext cx="1143158" cy="28797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EE5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42"/>
          <p:cNvSpPr txBox="1"/>
          <p:nvPr userDrawn="1"/>
        </p:nvSpPr>
        <p:spPr>
          <a:xfrm>
            <a:off x="7213287" y="5566235"/>
            <a:ext cx="1143158" cy="24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현재 임대 현황</a:t>
            </a:r>
            <a:endParaRPr>
              <a:latin typeface="Abadi" panose="020B0604020104020204" pitchFamily="34" charset="0"/>
            </a:endParaRPr>
          </a:p>
        </p:txBody>
      </p:sp>
      <p:sp>
        <p:nvSpPr>
          <p:cNvPr id="79" name="Google Shape;79;p42"/>
          <p:cNvSpPr/>
          <p:nvPr userDrawn="1"/>
        </p:nvSpPr>
        <p:spPr>
          <a:xfrm>
            <a:off x="7213288" y="5886051"/>
            <a:ext cx="3315012" cy="1284836"/>
          </a:xfrm>
          <a:prstGeom prst="rect">
            <a:avLst/>
          </a:prstGeom>
          <a:noFill/>
          <a:ln w="19050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8;p40">
            <a:extLst>
              <a:ext uri="{FF2B5EF4-FFF2-40B4-BE49-F238E27FC236}">
                <a16:creationId xmlns:a16="http://schemas.microsoft.com/office/drawing/2014/main" id="{B19D4F83-E08F-4D19-9986-9D17E0A22F0A}"/>
              </a:ext>
            </a:extLst>
          </p:cNvPr>
          <p:cNvSpPr/>
          <p:nvPr userDrawn="1"/>
        </p:nvSpPr>
        <p:spPr>
          <a:xfrm>
            <a:off x="-3279" y="7293432"/>
            <a:ext cx="10691812" cy="26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-US" altLang="ko-KR" sz="9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ko-KR" sz="9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9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Co.,Ltd</a:t>
            </a:r>
            <a:r>
              <a:rPr lang="en-US" altLang="ko-KR" sz="9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KB INVEST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Calibri"/>
                <a:cs typeface="Arial"/>
                <a:sym typeface="Arial"/>
              </a:rPr>
              <a:t>  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㈜케이비인베스트 부동산컨설팅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. 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서울시 강남구 </a:t>
            </a:r>
            <a:r>
              <a:rPr lang="ko-KR" altLang="en-US" sz="900" b="0" i="0" u="none" strike="noStrike" cap="none" dirty="0" err="1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강남구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 테헤란로 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151, 18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층 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(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역삼동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, </a:t>
            </a:r>
            <a:r>
              <a:rPr lang="ko-KR" altLang="en-US" sz="900" b="0" i="0" u="none" strike="noStrike" cap="none" dirty="0" err="1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역삼하이츠빌딩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) / Tel. 010-5342-5321</a:t>
            </a:r>
            <a:r>
              <a:rPr lang="ko-KR" altLang="en-US" sz="9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en-US" altLang="ko-KR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/ </a:t>
            </a:r>
            <a:r>
              <a:rPr lang="ko-KR" altLang="en-US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등록번호 </a:t>
            </a:r>
            <a:r>
              <a:rPr lang="en-US" altLang="ko-KR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110111-8457164 / </a:t>
            </a:r>
            <a:r>
              <a:rPr lang="ko-KR" altLang="en-US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대표 </a:t>
            </a:r>
            <a:r>
              <a:rPr lang="en-US" altLang="ko-KR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: </a:t>
            </a:r>
            <a:r>
              <a:rPr lang="ko-KR" altLang="en-US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강병일</a:t>
            </a:r>
            <a:endParaRPr lang="ko-KR" altLang="en-US" sz="1050" b="1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cxnSp>
        <p:nvCxnSpPr>
          <p:cNvPr id="70" name="Google Shape;75;p42">
            <a:extLst>
              <a:ext uri="{FF2B5EF4-FFF2-40B4-BE49-F238E27FC236}">
                <a16:creationId xmlns:a16="http://schemas.microsoft.com/office/drawing/2014/main" id="{5B3947FF-22ED-4E40-AB1C-587EA67E9066}"/>
              </a:ext>
            </a:extLst>
          </p:cNvPr>
          <p:cNvCxnSpPr/>
          <p:nvPr userDrawn="1"/>
        </p:nvCxnSpPr>
        <p:spPr>
          <a:xfrm>
            <a:off x="0" y="661846"/>
            <a:ext cx="10691813" cy="0"/>
          </a:xfrm>
          <a:prstGeom prst="straightConnector1">
            <a:avLst/>
          </a:prstGeom>
          <a:noFill/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타원 7"/>
          <p:cNvSpPr/>
          <p:nvPr userDrawn="1"/>
        </p:nvSpPr>
        <p:spPr>
          <a:xfrm>
            <a:off x="4895888" y="1127263"/>
            <a:ext cx="914400" cy="61053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91" name="Google Shape;71;p42"/>
          <p:cNvGrpSpPr/>
          <p:nvPr userDrawn="1"/>
        </p:nvGrpSpPr>
        <p:grpSpPr>
          <a:xfrm>
            <a:off x="3615486" y="4140958"/>
            <a:ext cx="1857025" cy="276941"/>
            <a:chOff x="3690516" y="1009179"/>
            <a:chExt cx="1911952" cy="276999"/>
          </a:xfrm>
        </p:grpSpPr>
        <p:sp>
          <p:nvSpPr>
            <p:cNvPr id="92" name="Google Shape;72;p42"/>
            <p:cNvSpPr txBox="1"/>
            <p:nvPr/>
          </p:nvSpPr>
          <p:spPr>
            <a:xfrm>
              <a:off x="3719207" y="1009179"/>
              <a:ext cx="188326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 err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Specification</a:t>
              </a:r>
              <a:endParaRPr sz="12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73;p42"/>
            <p:cNvSpPr/>
            <p:nvPr/>
          </p:nvSpPr>
          <p:spPr>
            <a:xfrm>
              <a:off x="3690516" y="1016387"/>
              <a:ext cx="72008" cy="216024"/>
            </a:xfrm>
            <a:prstGeom prst="rect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58;p42"/>
          <p:cNvSpPr/>
          <p:nvPr userDrawn="1"/>
        </p:nvSpPr>
        <p:spPr>
          <a:xfrm>
            <a:off x="7147384" y="1120309"/>
            <a:ext cx="3446818" cy="2844144"/>
          </a:xfrm>
          <a:prstGeom prst="rect">
            <a:avLst/>
          </a:prstGeom>
          <a:noFill/>
          <a:ln w="19050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58;p42"/>
          <p:cNvSpPr/>
          <p:nvPr userDrawn="1"/>
        </p:nvSpPr>
        <p:spPr>
          <a:xfrm>
            <a:off x="3620471" y="4417296"/>
            <a:ext cx="3446818" cy="2844144"/>
          </a:xfrm>
          <a:prstGeom prst="rect">
            <a:avLst/>
          </a:prstGeom>
          <a:noFill/>
          <a:ln w="19050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58;p42"/>
          <p:cNvSpPr/>
          <p:nvPr userDrawn="1"/>
        </p:nvSpPr>
        <p:spPr>
          <a:xfrm>
            <a:off x="7147384" y="4417296"/>
            <a:ext cx="3446818" cy="2844144"/>
          </a:xfrm>
          <a:prstGeom prst="rect">
            <a:avLst/>
          </a:prstGeom>
          <a:noFill/>
          <a:ln w="19050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046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 슬라이드">
  <p:cSld name="4_제목 슬라이드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56681AF-E5FB-4B9F-BD98-26D327C3B5AF}"/>
              </a:ext>
            </a:extLst>
          </p:cNvPr>
          <p:cNvGrpSpPr/>
          <p:nvPr userDrawn="1"/>
        </p:nvGrpSpPr>
        <p:grpSpPr>
          <a:xfrm>
            <a:off x="-8504" y="-23264"/>
            <a:ext cx="10776406" cy="7582939"/>
            <a:chOff x="-8504" y="-23264"/>
            <a:chExt cx="10776406" cy="758293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39E8C67-6B20-4C59-9C39-00E71B7F671F}"/>
                </a:ext>
              </a:extLst>
            </p:cNvPr>
            <p:cNvGrpSpPr/>
            <p:nvPr userDrawn="1"/>
          </p:nvGrpSpPr>
          <p:grpSpPr>
            <a:xfrm>
              <a:off x="104052" y="-23264"/>
              <a:ext cx="1900127" cy="778563"/>
              <a:chOff x="3881438" y="2856072"/>
              <a:chExt cx="1900127" cy="77856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E1710C-7484-4386-B471-9A89F45BE0C1}"/>
                  </a:ext>
                </a:extLst>
              </p:cNvPr>
              <p:cNvSpPr txBox="1"/>
              <p:nvPr userDrawn="1"/>
            </p:nvSpPr>
            <p:spPr>
              <a:xfrm>
                <a:off x="4016445" y="3419191"/>
                <a:ext cx="168903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1">
                  <a:buClrTx/>
                  <a:buFontTx/>
                  <a:buNone/>
                </a:pPr>
                <a:r>
                  <a:rPr lang="ko-KR" altLang="en-US" sz="800" b="1" kern="1300" spc="8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케이비인베스트 부동산컨설팅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FE608C-D14D-487B-BB19-0623EDF492CF}"/>
                  </a:ext>
                </a:extLst>
              </p:cNvPr>
              <p:cNvSpPr txBox="1"/>
              <p:nvPr userDrawn="1"/>
            </p:nvSpPr>
            <p:spPr>
              <a:xfrm>
                <a:off x="3881438" y="2856072"/>
                <a:ext cx="503600" cy="60016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latinLnBrk="1">
                  <a:buClrTx/>
                  <a:buFontTx/>
                  <a:buNone/>
                </a:pPr>
                <a:r>
                  <a:rPr lang="en-US" altLang="ko-KR" sz="3300" kern="1200" dirty="0">
                    <a:solidFill>
                      <a:prstClr val="black"/>
                    </a:solidFill>
                    <a:latin typeface="BankGothic Md BT" panose="020B0807020203060204" pitchFamily="34" charset="0"/>
                    <a:ea typeface="MS UI Gothic" panose="020B0600070205080204" pitchFamily="34" charset="-128"/>
                    <a:cs typeface="+mn-cs"/>
                  </a:rPr>
                  <a:t>K</a:t>
                </a:r>
                <a:endParaRPr lang="ko-KR" altLang="en-US" sz="3300" kern="1200" dirty="0">
                  <a:solidFill>
                    <a:prstClr val="black"/>
                  </a:solidFill>
                  <a:latin typeface="BankGothic Md BT" panose="020B0807020203060204" pitchFamily="34" charset="0"/>
                  <a:ea typeface="휴먼편지체" panose="02030504000101010101" pitchFamily="18" charset="-127"/>
                  <a:cs typeface="+mn-cs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EB7324-C75D-4BAA-9201-0F7020E6F34D}"/>
                  </a:ext>
                </a:extLst>
              </p:cNvPr>
              <p:cNvSpPr txBox="1"/>
              <p:nvPr userDrawn="1"/>
            </p:nvSpPr>
            <p:spPr>
              <a:xfrm>
                <a:off x="4062506" y="2971663"/>
                <a:ext cx="616650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buClrTx/>
                  <a:buFontTx/>
                  <a:buNone/>
                </a:pPr>
                <a:r>
                  <a:rPr lang="en-US" altLang="ko-KR" sz="3300" kern="1200" dirty="0">
                    <a:solidFill>
                      <a:srgbClr val="1E4E79"/>
                    </a:solidFill>
                    <a:latin typeface="BankGothic Md BT" panose="020B0807020203060204" pitchFamily="34" charset="0"/>
                    <a:ea typeface="MS UI Gothic" panose="020B0600070205080204" pitchFamily="34" charset="-128"/>
                    <a:cs typeface="+mn-cs"/>
                  </a:rPr>
                  <a:t>B</a:t>
                </a:r>
                <a:endParaRPr lang="ko-KR" altLang="en-US" sz="3300" kern="1200" dirty="0">
                  <a:solidFill>
                    <a:srgbClr val="1E4E79"/>
                  </a:solidFill>
                  <a:latin typeface="BankGothic Md BT" panose="020B0807020203060204" pitchFamily="34" charset="0"/>
                  <a:ea typeface="휴먼편지체" panose="02030504000101010101" pitchFamily="18" charset="-127"/>
                  <a:cs typeface="+mn-cs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2CB982F-E780-4012-AF4B-533E38094B11}"/>
                  </a:ext>
                </a:extLst>
              </p:cNvPr>
              <p:cNvSpPr txBox="1"/>
              <p:nvPr userDrawn="1"/>
            </p:nvSpPr>
            <p:spPr>
              <a:xfrm>
                <a:off x="4432779" y="2995626"/>
                <a:ext cx="13487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buClrTx/>
                  <a:buFontTx/>
                  <a:buNone/>
                </a:pPr>
                <a:r>
                  <a:rPr lang="en-US" altLang="ko-KR" sz="3100" b="1" kern="1200" spc="-300" dirty="0">
                    <a:solidFill>
                      <a:prstClr val="black"/>
                    </a:solidFill>
                    <a:latin typeface="BankGothic Lt BT" panose="020B0607020203060204" pitchFamily="34" charset="0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Invest</a:t>
                </a:r>
                <a:endParaRPr lang="ko-KR" altLang="en-US" sz="3100" b="1" kern="1200" spc="-300" dirty="0">
                  <a:solidFill>
                    <a:prstClr val="black"/>
                  </a:solidFill>
                  <a:latin typeface="BankGothic Lt BT" panose="020B0607020203060204" pitchFamily="34" charset="0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18" name="Google Shape;99;p45"/>
            <p:cNvGrpSpPr/>
            <p:nvPr/>
          </p:nvGrpSpPr>
          <p:grpSpPr>
            <a:xfrm>
              <a:off x="-8504" y="737530"/>
              <a:ext cx="10694912" cy="184666"/>
              <a:chOff x="-3099" y="1412423"/>
              <a:chExt cx="10694912" cy="184666"/>
            </a:xfrm>
          </p:grpSpPr>
          <p:sp>
            <p:nvSpPr>
              <p:cNvPr id="24" name="Google Shape;100;p45"/>
              <p:cNvSpPr/>
              <p:nvPr/>
            </p:nvSpPr>
            <p:spPr>
              <a:xfrm>
                <a:off x="9509760" y="1457483"/>
                <a:ext cx="1182053" cy="94547"/>
              </a:xfrm>
              <a:prstGeom prst="rect">
                <a:avLst/>
              </a:prstGeom>
              <a:solidFill>
                <a:srgbClr val="0069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6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01;p45"/>
              <p:cNvSpPr/>
              <p:nvPr/>
            </p:nvSpPr>
            <p:spPr>
              <a:xfrm>
                <a:off x="-3099" y="1457483"/>
                <a:ext cx="1182053" cy="94547"/>
              </a:xfrm>
              <a:prstGeom prst="rect">
                <a:avLst/>
              </a:prstGeom>
              <a:solidFill>
                <a:srgbClr val="0069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6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2;p45"/>
              <p:cNvSpPr/>
              <p:nvPr/>
            </p:nvSpPr>
            <p:spPr>
              <a:xfrm>
                <a:off x="1178954" y="1457484"/>
                <a:ext cx="8369307" cy="94547"/>
              </a:xfrm>
              <a:prstGeom prst="rect">
                <a:avLst/>
              </a:prstGeom>
              <a:solidFill>
                <a:srgbClr val="ED1B24"/>
              </a:solidFill>
              <a:ln>
                <a:noFill/>
              </a:ln>
            </p:spPr>
            <p:txBody>
              <a:bodyPr spcFirstLastPara="1" wrap="square" lIns="91425" tIns="36000" rIns="91425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chemeClr val="lt1"/>
                  </a:solidFill>
                  <a:latin typeface="Ultra"/>
                  <a:ea typeface="Ultra"/>
                  <a:cs typeface="Ultra"/>
                  <a:sym typeface="Ultra"/>
                </a:endParaRPr>
              </a:p>
            </p:txBody>
          </p:sp>
          <p:sp>
            <p:nvSpPr>
              <p:cNvPr id="27" name="Google Shape;103;p45"/>
              <p:cNvSpPr txBox="1"/>
              <p:nvPr/>
            </p:nvSpPr>
            <p:spPr>
              <a:xfrm>
                <a:off x="2735212" y="1412423"/>
                <a:ext cx="5218289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600">
                    <a:solidFill>
                      <a:srgbClr val="F2F2F2"/>
                    </a:solidFill>
                    <a:latin typeface="Ultra"/>
                    <a:ea typeface="Ultra"/>
                    <a:cs typeface="Ultra"/>
                    <a:sym typeface="Ultra"/>
                  </a:rPr>
                  <a:t>One-stop  property  management  service</a:t>
                </a:r>
                <a:endParaRPr sz="600">
                  <a:solidFill>
                    <a:srgbClr val="F2F2F2"/>
                  </a:solidFill>
                  <a:latin typeface="Ultra"/>
                  <a:ea typeface="Ultra"/>
                  <a:cs typeface="Ultra"/>
                  <a:sym typeface="Ultra"/>
                </a:endParaRPr>
              </a:p>
            </p:txBody>
          </p:sp>
        </p:grpSp>
        <p:sp>
          <p:nvSpPr>
            <p:cNvPr id="19" name="Google Shape;105;p45"/>
            <p:cNvSpPr/>
            <p:nvPr/>
          </p:nvSpPr>
          <p:spPr>
            <a:xfrm>
              <a:off x="0" y="7513956"/>
              <a:ext cx="10694912" cy="45719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36000" rIns="91425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endParaRPr>
            </a:p>
          </p:txBody>
        </p:sp>
        <p:sp>
          <p:nvSpPr>
            <p:cNvPr id="20" name="Google Shape;106;p45"/>
            <p:cNvSpPr/>
            <p:nvPr/>
          </p:nvSpPr>
          <p:spPr>
            <a:xfrm>
              <a:off x="10487127" y="7358452"/>
              <a:ext cx="176541" cy="126217"/>
            </a:xfrm>
            <a:prstGeom prst="roundRect">
              <a:avLst>
                <a:gd name="adj" fmla="val 22142"/>
              </a:avLst>
            </a:prstGeom>
            <a:solidFill>
              <a:srgbClr val="A5A5A5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6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7;p45"/>
            <p:cNvSpPr txBox="1"/>
            <p:nvPr/>
          </p:nvSpPr>
          <p:spPr>
            <a:xfrm>
              <a:off x="10382892" y="7357515"/>
              <a:ext cx="385010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ko-KR" sz="900" b="1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‹#›</a:t>
              </a:fld>
              <a:endParaRPr sz="950" b="1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2FAEA03-0608-4678-A120-5197EED01AD6}"/>
                </a:ext>
              </a:extLst>
            </p:cNvPr>
            <p:cNvSpPr/>
            <p:nvPr userDrawn="1"/>
          </p:nvSpPr>
          <p:spPr>
            <a:xfrm>
              <a:off x="2109157" y="261028"/>
              <a:ext cx="8402856" cy="5486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24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서울특별시</a:t>
              </a:r>
              <a:endParaRPr lang="en-US" altLang="ko-KR" sz="2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3" name="Google Shape;92;p44">
              <a:extLst>
                <a:ext uri="{FF2B5EF4-FFF2-40B4-BE49-F238E27FC236}">
                  <a16:creationId xmlns:a16="http://schemas.microsoft.com/office/drawing/2014/main" id="{9ABB36AC-5DE0-4119-AD4C-1982DD887535}"/>
                </a:ext>
              </a:extLst>
            </p:cNvPr>
            <p:cNvSpPr txBox="1"/>
            <p:nvPr userDrawn="1"/>
          </p:nvSpPr>
          <p:spPr>
            <a:xfrm>
              <a:off x="8048625" y="7270626"/>
              <a:ext cx="2646287" cy="2615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50" dirty="0">
                  <a:solidFill>
                    <a:srgbClr val="A5A5A5"/>
                  </a:solidFill>
                  <a:latin typeface="Abadi" panose="020B0604020104020204" pitchFamily="34" charset="0"/>
                  <a:sym typeface="Arial"/>
                </a:rPr>
                <a:t>대표 </a:t>
              </a:r>
              <a:r>
                <a:rPr lang="ko-KR" sz="1050" dirty="0">
                  <a:solidFill>
                    <a:srgbClr val="A5A5A5"/>
                  </a:solidFill>
                  <a:latin typeface="Abadi" panose="020B0604020104020204" pitchFamily="34" charset="0"/>
                  <a:sym typeface="Arial"/>
                </a:rPr>
                <a:t>강병일  : 010-5342-5321</a:t>
              </a:r>
              <a:endParaRPr sz="1100" dirty="0">
                <a:latin typeface="Abadi" panose="020B0604020104020204" pitchFamily="34" charset="0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10860C-FFE4-4C54-9489-88C94DA59852}"/>
              </a:ext>
            </a:extLst>
          </p:cNvPr>
          <p:cNvSpPr/>
          <p:nvPr userDrawn="1"/>
        </p:nvSpPr>
        <p:spPr>
          <a:xfrm>
            <a:off x="-8504" y="-23915"/>
            <a:ext cx="10700317" cy="7543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8" name="Google Shape;105;p45">
            <a:extLst>
              <a:ext uri="{FF2B5EF4-FFF2-40B4-BE49-F238E27FC236}">
                <a16:creationId xmlns:a16="http://schemas.microsoft.com/office/drawing/2014/main" id="{93400AAF-C03B-4A16-B7F9-3A1A70F43461}"/>
              </a:ext>
            </a:extLst>
          </p:cNvPr>
          <p:cNvSpPr/>
          <p:nvPr userDrawn="1"/>
        </p:nvSpPr>
        <p:spPr>
          <a:xfrm>
            <a:off x="-11604" y="7284050"/>
            <a:ext cx="10706515" cy="28084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txBody>
          <a:bodyPr spcFirstLastPara="1" wrap="square" lIns="91425" tIns="36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cxnSp>
        <p:nvCxnSpPr>
          <p:cNvPr id="39" name="Google Shape;75;p42">
            <a:extLst>
              <a:ext uri="{FF2B5EF4-FFF2-40B4-BE49-F238E27FC236}">
                <a16:creationId xmlns:a16="http://schemas.microsoft.com/office/drawing/2014/main" id="{ABFFC3E4-3CF8-4773-86BD-20C81AD768D6}"/>
              </a:ext>
            </a:extLst>
          </p:cNvPr>
          <p:cNvCxnSpPr/>
          <p:nvPr userDrawn="1"/>
        </p:nvCxnSpPr>
        <p:spPr>
          <a:xfrm>
            <a:off x="-5225" y="743395"/>
            <a:ext cx="10691813" cy="0"/>
          </a:xfrm>
          <a:prstGeom prst="straightConnector1">
            <a:avLst/>
          </a:prstGeom>
          <a:noFill/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106;p45">
            <a:extLst>
              <a:ext uri="{FF2B5EF4-FFF2-40B4-BE49-F238E27FC236}">
                <a16:creationId xmlns:a16="http://schemas.microsoft.com/office/drawing/2014/main" id="{6A22C363-4F25-4A18-BA9C-CA24E317459D}"/>
              </a:ext>
            </a:extLst>
          </p:cNvPr>
          <p:cNvSpPr/>
          <p:nvPr userDrawn="1"/>
        </p:nvSpPr>
        <p:spPr>
          <a:xfrm>
            <a:off x="10487127" y="7360524"/>
            <a:ext cx="176541" cy="126217"/>
          </a:xfrm>
          <a:prstGeom prst="roundRect">
            <a:avLst>
              <a:gd name="adj" fmla="val 22142"/>
            </a:avLst>
          </a:prstGeom>
          <a:solidFill>
            <a:srgbClr val="A5A5A5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07;p45">
            <a:extLst>
              <a:ext uri="{FF2B5EF4-FFF2-40B4-BE49-F238E27FC236}">
                <a16:creationId xmlns:a16="http://schemas.microsoft.com/office/drawing/2014/main" id="{4FE75F76-615C-450A-ADEA-83021C2FF1DF}"/>
              </a:ext>
            </a:extLst>
          </p:cNvPr>
          <p:cNvSpPr txBox="1"/>
          <p:nvPr userDrawn="1"/>
        </p:nvSpPr>
        <p:spPr>
          <a:xfrm>
            <a:off x="10382892" y="7359587"/>
            <a:ext cx="38501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900" b="1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950" b="1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2" name="Google Shape;106;p45">
            <a:extLst>
              <a:ext uri="{FF2B5EF4-FFF2-40B4-BE49-F238E27FC236}">
                <a16:creationId xmlns:a16="http://schemas.microsoft.com/office/drawing/2014/main" id="{CED0923A-AAC0-4F4F-AE32-5F8EC63E11A6}"/>
              </a:ext>
            </a:extLst>
          </p:cNvPr>
          <p:cNvSpPr/>
          <p:nvPr userDrawn="1"/>
        </p:nvSpPr>
        <p:spPr>
          <a:xfrm>
            <a:off x="10487127" y="7360524"/>
            <a:ext cx="176541" cy="126217"/>
          </a:xfrm>
          <a:prstGeom prst="roundRect">
            <a:avLst>
              <a:gd name="adj" fmla="val 22142"/>
            </a:avLst>
          </a:prstGeom>
          <a:solidFill>
            <a:srgbClr val="A5A5A5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07;p45">
            <a:extLst>
              <a:ext uri="{FF2B5EF4-FFF2-40B4-BE49-F238E27FC236}">
                <a16:creationId xmlns:a16="http://schemas.microsoft.com/office/drawing/2014/main" id="{396CF3E4-A192-4FDA-A03D-4B27C0BA41F6}"/>
              </a:ext>
            </a:extLst>
          </p:cNvPr>
          <p:cNvSpPr txBox="1"/>
          <p:nvPr userDrawn="1"/>
        </p:nvSpPr>
        <p:spPr>
          <a:xfrm>
            <a:off x="10382892" y="7359587"/>
            <a:ext cx="38501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900" b="1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950" b="1" dirty="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4" name="그림 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0" y="118687"/>
            <a:ext cx="1863358" cy="609826"/>
          </a:xfrm>
          <a:prstGeom prst="rect">
            <a:avLst/>
          </a:prstGeom>
        </p:spPr>
      </p:pic>
      <p:sp>
        <p:nvSpPr>
          <p:cNvPr id="45" name="Google Shape;18;p40">
            <a:extLst>
              <a:ext uri="{FF2B5EF4-FFF2-40B4-BE49-F238E27FC236}">
                <a16:creationId xmlns:a16="http://schemas.microsoft.com/office/drawing/2014/main" id="{131F3149-3BDF-4D94-AFFF-65DD179FB4A6}"/>
              </a:ext>
            </a:extLst>
          </p:cNvPr>
          <p:cNvSpPr/>
          <p:nvPr userDrawn="1"/>
        </p:nvSpPr>
        <p:spPr>
          <a:xfrm>
            <a:off x="-3279" y="7284050"/>
            <a:ext cx="10698191" cy="283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이음프로퍼티</a:t>
            </a:r>
            <a:r>
              <a:rPr lang="ko-KR" altLang="en-US" sz="9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부동산중개법인㈜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. 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서울시 강남구 봉은사로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26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길 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10, 1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층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(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역삼동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, </a:t>
            </a:r>
            <a:r>
              <a:rPr lang="ko-KR" altLang="en-US" sz="900" b="0" i="0" u="none" strike="noStrike" cap="none" dirty="0" err="1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건양빌딩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) M. 010-5342-5321</a:t>
            </a:r>
            <a:r>
              <a:rPr lang="en-US" altLang="ko-KR" sz="900" b="0" i="0" u="none" strike="noStrike" cap="none" baseline="0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  T. 02-511-4585</a:t>
            </a:r>
            <a:endParaRPr lang="ko-KR" altLang="en-US" sz="1050" b="1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3C47047-7692-4B0C-9B5D-4DF8EA9B6730}"/>
              </a:ext>
            </a:extLst>
          </p:cNvPr>
          <p:cNvSpPr/>
          <p:nvPr userDrawn="1"/>
        </p:nvSpPr>
        <p:spPr>
          <a:xfrm>
            <a:off x="2118599" y="232092"/>
            <a:ext cx="8368528" cy="548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서울특별시 </a:t>
            </a:r>
            <a:r>
              <a:rPr lang="ko-KR" altLang="en-U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강남구 신사동 </a:t>
            </a:r>
            <a:r>
              <a:rPr lang="en-US" altLang="ko-KR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629-25, 42  </a:t>
            </a:r>
            <a:r>
              <a:rPr lang="ko-KR" altLang="en-US" sz="2000" b="1" dirty="0" err="1" smtClean="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현대벨로스오피스빌딩</a:t>
            </a:r>
            <a:endParaRPr lang="en-US" altLang="ko-KR" sz="2000" b="1" dirty="0">
              <a:solidFill>
                <a:schemeClr val="tx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preserve="1">
  <p:cSld name="4_빈 화면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51;p42"/>
          <p:cNvGrpSpPr/>
          <p:nvPr userDrawn="1"/>
        </p:nvGrpSpPr>
        <p:grpSpPr>
          <a:xfrm>
            <a:off x="3746023" y="1036974"/>
            <a:ext cx="1915466" cy="323125"/>
            <a:chOff x="3690516" y="967189"/>
            <a:chExt cx="1915751" cy="323192"/>
          </a:xfrm>
        </p:grpSpPr>
        <p:sp>
          <p:nvSpPr>
            <p:cNvPr id="28" name="Google Shape;52;p42"/>
            <p:cNvSpPr txBox="1"/>
            <p:nvPr/>
          </p:nvSpPr>
          <p:spPr>
            <a:xfrm>
              <a:off x="3723006" y="967189"/>
              <a:ext cx="1883261" cy="323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1" err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Location</a:t>
              </a:r>
              <a:endParaRPr sz="15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53;p42"/>
            <p:cNvSpPr/>
            <p:nvPr/>
          </p:nvSpPr>
          <p:spPr>
            <a:xfrm>
              <a:off x="3690516" y="1016387"/>
              <a:ext cx="72008" cy="216024"/>
            </a:xfrm>
            <a:prstGeom prst="rect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54;p42"/>
          <p:cNvGrpSpPr/>
          <p:nvPr userDrawn="1"/>
        </p:nvGrpSpPr>
        <p:grpSpPr>
          <a:xfrm>
            <a:off x="334564" y="1036974"/>
            <a:ext cx="1918980" cy="323125"/>
            <a:chOff x="195175" y="968707"/>
            <a:chExt cx="1919264" cy="323192"/>
          </a:xfrm>
        </p:grpSpPr>
        <p:sp>
          <p:nvSpPr>
            <p:cNvPr id="31" name="Google Shape;55;p42"/>
            <p:cNvSpPr txBox="1"/>
            <p:nvPr/>
          </p:nvSpPr>
          <p:spPr>
            <a:xfrm>
              <a:off x="231178" y="968707"/>
              <a:ext cx="1883261" cy="323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Picture</a:t>
              </a:r>
              <a:endParaRPr sz="15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56;p42"/>
            <p:cNvSpPr/>
            <p:nvPr/>
          </p:nvSpPr>
          <p:spPr>
            <a:xfrm>
              <a:off x="195175" y="1022293"/>
              <a:ext cx="72008" cy="216024"/>
            </a:xfrm>
            <a:prstGeom prst="rect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60;p42"/>
          <p:cNvGrpSpPr/>
          <p:nvPr userDrawn="1"/>
        </p:nvGrpSpPr>
        <p:grpSpPr>
          <a:xfrm>
            <a:off x="7158161" y="1038493"/>
            <a:ext cx="2220768" cy="323125"/>
            <a:chOff x="3690516" y="4451144"/>
            <a:chExt cx="2221097" cy="323192"/>
          </a:xfrm>
        </p:grpSpPr>
        <p:sp>
          <p:nvSpPr>
            <p:cNvPr id="42" name="Google Shape;61;p42"/>
            <p:cNvSpPr txBox="1"/>
            <p:nvPr/>
          </p:nvSpPr>
          <p:spPr>
            <a:xfrm>
              <a:off x="3751373" y="4451144"/>
              <a:ext cx="2160240" cy="323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500" b="1">
                  <a:solidFill>
                    <a:srgbClr val="F2141A"/>
                  </a:solidFill>
                  <a:latin typeface="Calibri"/>
                  <a:ea typeface="Calibri"/>
                  <a:cs typeface="Calibri"/>
                  <a:sym typeface="Calibri"/>
                </a:rPr>
                <a:t>Asking Price </a:t>
              </a:r>
            </a:p>
          </p:txBody>
        </p:sp>
        <p:sp>
          <p:nvSpPr>
            <p:cNvPr id="43" name="Google Shape;62;p42"/>
            <p:cNvSpPr/>
            <p:nvPr/>
          </p:nvSpPr>
          <p:spPr>
            <a:xfrm>
              <a:off x="3690516" y="4500711"/>
              <a:ext cx="72008" cy="216024"/>
            </a:xfrm>
            <a:prstGeom prst="rect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4" name="Google Shape;75;p42"/>
          <p:cNvCxnSpPr/>
          <p:nvPr userDrawn="1"/>
        </p:nvCxnSpPr>
        <p:spPr>
          <a:xfrm>
            <a:off x="0" y="780715"/>
            <a:ext cx="10691813" cy="0"/>
          </a:xfrm>
          <a:prstGeom prst="straightConnector1">
            <a:avLst/>
          </a:prstGeom>
          <a:noFill/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F186B08-538B-4B65-82D4-EA1BBC61400F}"/>
              </a:ext>
            </a:extLst>
          </p:cNvPr>
          <p:cNvCxnSpPr>
            <a:cxnSpLocks/>
          </p:cNvCxnSpPr>
          <p:nvPr userDrawn="1"/>
        </p:nvCxnSpPr>
        <p:spPr>
          <a:xfrm>
            <a:off x="334564" y="1333706"/>
            <a:ext cx="3199011" cy="0"/>
          </a:xfrm>
          <a:prstGeom prst="line">
            <a:avLst/>
          </a:prstGeom>
          <a:ln w="28575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17C9C6C-AD5A-4400-BE5B-2BBBADEE478D}"/>
              </a:ext>
            </a:extLst>
          </p:cNvPr>
          <p:cNvCxnSpPr>
            <a:cxnSpLocks/>
          </p:cNvCxnSpPr>
          <p:nvPr userDrawn="1"/>
        </p:nvCxnSpPr>
        <p:spPr>
          <a:xfrm>
            <a:off x="3746023" y="1333306"/>
            <a:ext cx="3192110" cy="0"/>
          </a:xfrm>
          <a:prstGeom prst="line">
            <a:avLst/>
          </a:prstGeom>
          <a:ln w="28575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FBFAE8A-A574-4C38-BFC3-A8D6E079F929}"/>
              </a:ext>
            </a:extLst>
          </p:cNvPr>
          <p:cNvCxnSpPr>
            <a:cxnSpLocks/>
          </p:cNvCxnSpPr>
          <p:nvPr userDrawn="1"/>
        </p:nvCxnSpPr>
        <p:spPr>
          <a:xfrm>
            <a:off x="7159979" y="1331524"/>
            <a:ext cx="3198220" cy="0"/>
          </a:xfrm>
          <a:prstGeom prst="line">
            <a:avLst/>
          </a:prstGeom>
          <a:ln w="28575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oogle Shape;54;p42">
            <a:extLst>
              <a:ext uri="{FF2B5EF4-FFF2-40B4-BE49-F238E27FC236}">
                <a16:creationId xmlns:a16="http://schemas.microsoft.com/office/drawing/2014/main" id="{C7100CA7-6CDE-4472-B71F-75E12979DA60}"/>
              </a:ext>
            </a:extLst>
          </p:cNvPr>
          <p:cNvGrpSpPr/>
          <p:nvPr userDrawn="1"/>
        </p:nvGrpSpPr>
        <p:grpSpPr>
          <a:xfrm>
            <a:off x="335672" y="4172218"/>
            <a:ext cx="1918980" cy="323125"/>
            <a:chOff x="195175" y="968707"/>
            <a:chExt cx="1919264" cy="323192"/>
          </a:xfrm>
        </p:grpSpPr>
        <p:sp>
          <p:nvSpPr>
            <p:cNvPr id="49" name="Google Shape;55;p42">
              <a:extLst>
                <a:ext uri="{FF2B5EF4-FFF2-40B4-BE49-F238E27FC236}">
                  <a16:creationId xmlns:a16="http://schemas.microsoft.com/office/drawing/2014/main" id="{B83A4BCE-6752-47B0-A083-BD18917F7D65}"/>
                </a:ext>
              </a:extLst>
            </p:cNvPr>
            <p:cNvSpPr txBox="1"/>
            <p:nvPr/>
          </p:nvSpPr>
          <p:spPr>
            <a:xfrm>
              <a:off x="231178" y="968707"/>
              <a:ext cx="1883261" cy="323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Feature</a:t>
              </a:r>
              <a:endParaRPr sz="15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6;p42">
              <a:extLst>
                <a:ext uri="{FF2B5EF4-FFF2-40B4-BE49-F238E27FC236}">
                  <a16:creationId xmlns:a16="http://schemas.microsoft.com/office/drawing/2014/main" id="{EEC07FAF-60EA-4074-955A-2808FDFA92D1}"/>
                </a:ext>
              </a:extLst>
            </p:cNvPr>
            <p:cNvSpPr/>
            <p:nvPr/>
          </p:nvSpPr>
          <p:spPr>
            <a:xfrm>
              <a:off x="195175" y="1022293"/>
              <a:ext cx="72008" cy="216024"/>
            </a:xfrm>
            <a:prstGeom prst="rect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8D2CC1E-E0A4-4D01-9E7B-AA7EEC7A11FC}"/>
              </a:ext>
            </a:extLst>
          </p:cNvPr>
          <p:cNvCxnSpPr>
            <a:cxnSpLocks/>
          </p:cNvCxnSpPr>
          <p:nvPr userDrawn="1"/>
        </p:nvCxnSpPr>
        <p:spPr>
          <a:xfrm>
            <a:off x="327569" y="4470874"/>
            <a:ext cx="10030630" cy="0"/>
          </a:xfrm>
          <a:prstGeom prst="line">
            <a:avLst/>
          </a:prstGeom>
          <a:ln w="28575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3889F2B-4A48-45ED-A1CB-B1DBDEE8B731}"/>
              </a:ext>
            </a:extLst>
          </p:cNvPr>
          <p:cNvCxnSpPr>
            <a:cxnSpLocks/>
          </p:cNvCxnSpPr>
          <p:nvPr userDrawn="1"/>
        </p:nvCxnSpPr>
        <p:spPr>
          <a:xfrm>
            <a:off x="334564" y="7110264"/>
            <a:ext cx="10023635" cy="0"/>
          </a:xfrm>
          <a:prstGeom prst="line">
            <a:avLst/>
          </a:prstGeom>
          <a:ln w="28575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C47047-7692-4B0C-9B5D-4DF8EA9B6730}"/>
              </a:ext>
            </a:extLst>
          </p:cNvPr>
          <p:cNvSpPr/>
          <p:nvPr userDrawn="1"/>
        </p:nvSpPr>
        <p:spPr>
          <a:xfrm>
            <a:off x="2118599" y="232092"/>
            <a:ext cx="8368528" cy="548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서울특별시 </a:t>
            </a:r>
            <a:r>
              <a:rPr lang="ko-KR" altLang="en-U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강남구 신사동 </a:t>
            </a:r>
            <a:r>
              <a:rPr lang="en-US" altLang="ko-KR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629-25, 42  </a:t>
            </a:r>
            <a:r>
              <a:rPr lang="ko-KR" altLang="en-US" sz="2000" b="1" dirty="0" err="1" smtClean="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현대벨로스오피스빌딩</a:t>
            </a:r>
            <a:endParaRPr lang="en-US" altLang="ko-KR" sz="2000" b="1" dirty="0">
              <a:solidFill>
                <a:schemeClr val="tx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0" y="118687"/>
            <a:ext cx="1863358" cy="609826"/>
          </a:xfrm>
          <a:prstGeom prst="rect">
            <a:avLst/>
          </a:prstGeom>
        </p:spPr>
      </p:pic>
      <p:sp>
        <p:nvSpPr>
          <p:cNvPr id="66" name="Google Shape;105;p45">
            <a:extLst>
              <a:ext uri="{FF2B5EF4-FFF2-40B4-BE49-F238E27FC236}">
                <a16:creationId xmlns:a16="http://schemas.microsoft.com/office/drawing/2014/main" id="{93400AAF-C03B-4A16-B7F9-3A1A70F43461}"/>
              </a:ext>
            </a:extLst>
          </p:cNvPr>
          <p:cNvSpPr/>
          <p:nvPr userDrawn="1"/>
        </p:nvSpPr>
        <p:spPr>
          <a:xfrm>
            <a:off x="-11604" y="7284050"/>
            <a:ext cx="10706515" cy="28084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txBody>
          <a:bodyPr spcFirstLastPara="1" wrap="square" lIns="91425" tIns="36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67" name="Google Shape;106;p45">
            <a:extLst>
              <a:ext uri="{FF2B5EF4-FFF2-40B4-BE49-F238E27FC236}">
                <a16:creationId xmlns:a16="http://schemas.microsoft.com/office/drawing/2014/main" id="{6A22C363-4F25-4A18-BA9C-CA24E317459D}"/>
              </a:ext>
            </a:extLst>
          </p:cNvPr>
          <p:cNvSpPr/>
          <p:nvPr userDrawn="1"/>
        </p:nvSpPr>
        <p:spPr>
          <a:xfrm>
            <a:off x="10487127" y="7360524"/>
            <a:ext cx="176541" cy="126217"/>
          </a:xfrm>
          <a:prstGeom prst="roundRect">
            <a:avLst>
              <a:gd name="adj" fmla="val 22142"/>
            </a:avLst>
          </a:prstGeom>
          <a:solidFill>
            <a:srgbClr val="A5A5A5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107;p45">
            <a:extLst>
              <a:ext uri="{FF2B5EF4-FFF2-40B4-BE49-F238E27FC236}">
                <a16:creationId xmlns:a16="http://schemas.microsoft.com/office/drawing/2014/main" id="{4FE75F76-615C-450A-ADEA-83021C2FF1DF}"/>
              </a:ext>
            </a:extLst>
          </p:cNvPr>
          <p:cNvSpPr txBox="1"/>
          <p:nvPr userDrawn="1"/>
        </p:nvSpPr>
        <p:spPr>
          <a:xfrm>
            <a:off x="10382892" y="7359587"/>
            <a:ext cx="38501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900" b="1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950" b="1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" name="Google Shape;106;p45">
            <a:extLst>
              <a:ext uri="{FF2B5EF4-FFF2-40B4-BE49-F238E27FC236}">
                <a16:creationId xmlns:a16="http://schemas.microsoft.com/office/drawing/2014/main" id="{CED0923A-AAC0-4F4F-AE32-5F8EC63E11A6}"/>
              </a:ext>
            </a:extLst>
          </p:cNvPr>
          <p:cNvSpPr/>
          <p:nvPr userDrawn="1"/>
        </p:nvSpPr>
        <p:spPr>
          <a:xfrm>
            <a:off x="10487127" y="7360524"/>
            <a:ext cx="176541" cy="126217"/>
          </a:xfrm>
          <a:prstGeom prst="roundRect">
            <a:avLst>
              <a:gd name="adj" fmla="val 22142"/>
            </a:avLst>
          </a:prstGeom>
          <a:solidFill>
            <a:srgbClr val="A5A5A5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107;p45">
            <a:extLst>
              <a:ext uri="{FF2B5EF4-FFF2-40B4-BE49-F238E27FC236}">
                <a16:creationId xmlns:a16="http://schemas.microsoft.com/office/drawing/2014/main" id="{396CF3E4-A192-4FDA-A03D-4B27C0BA41F6}"/>
              </a:ext>
            </a:extLst>
          </p:cNvPr>
          <p:cNvSpPr txBox="1"/>
          <p:nvPr userDrawn="1"/>
        </p:nvSpPr>
        <p:spPr>
          <a:xfrm>
            <a:off x="10382892" y="7359587"/>
            <a:ext cx="38501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900" b="1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950" b="1" dirty="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" name="Google Shape;18;p40">
            <a:extLst>
              <a:ext uri="{FF2B5EF4-FFF2-40B4-BE49-F238E27FC236}">
                <a16:creationId xmlns:a16="http://schemas.microsoft.com/office/drawing/2014/main" id="{131F3149-3BDF-4D94-AFFF-65DD179FB4A6}"/>
              </a:ext>
            </a:extLst>
          </p:cNvPr>
          <p:cNvSpPr/>
          <p:nvPr userDrawn="1"/>
        </p:nvSpPr>
        <p:spPr>
          <a:xfrm>
            <a:off x="-3279" y="7284050"/>
            <a:ext cx="10698191" cy="283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이음프로퍼티</a:t>
            </a:r>
            <a:r>
              <a:rPr lang="ko-KR" altLang="en-US" sz="9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부동산중개법인㈜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. 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서울시 강남구 봉은사로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26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길 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10, 1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층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(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역삼동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, </a:t>
            </a:r>
            <a:r>
              <a:rPr lang="ko-KR" altLang="en-US" sz="900" b="0" i="0" u="none" strike="noStrike" cap="none" dirty="0" err="1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건양빌딩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) M. 010-5342-5321</a:t>
            </a:r>
            <a:r>
              <a:rPr lang="en-US" altLang="ko-KR" sz="900" b="0" i="0" u="none" strike="noStrike" cap="none" baseline="0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  T. 02-511-4585</a:t>
            </a:r>
            <a:endParaRPr lang="ko-KR" altLang="en-US" sz="1050" b="1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9983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>
  <p:cSld name="2_사용자 지정 레이아웃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B91BFDD-186B-43ED-B784-4B88F5D5E8E1}"/>
              </a:ext>
            </a:extLst>
          </p:cNvPr>
          <p:cNvGrpSpPr/>
          <p:nvPr userDrawn="1"/>
        </p:nvGrpSpPr>
        <p:grpSpPr>
          <a:xfrm>
            <a:off x="0" y="-1"/>
            <a:ext cx="10704395" cy="7559676"/>
            <a:chOff x="3101" y="-1"/>
            <a:chExt cx="10704395" cy="755967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0918CE1-3540-4006-8005-5C354A56B9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3" t="5312" r="7924" b="10312"/>
            <a:stretch/>
          </p:blipFill>
          <p:spPr>
            <a:xfrm>
              <a:off x="3101" y="-1"/>
              <a:ext cx="10691813" cy="751395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574698E-CFF5-4462-9913-DDED84DE032E}"/>
                </a:ext>
              </a:extLst>
            </p:cNvPr>
            <p:cNvSpPr/>
            <p:nvPr userDrawn="1"/>
          </p:nvSpPr>
          <p:spPr>
            <a:xfrm>
              <a:off x="3101" y="0"/>
              <a:ext cx="10704395" cy="7559675"/>
            </a:xfrm>
            <a:prstGeom prst="rect">
              <a:avLst/>
            </a:prstGeom>
            <a:solidFill>
              <a:schemeClr val="bg1">
                <a:lumMod val="9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7124558-4AA7-4351-AA73-32294A641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522407" y="2683234"/>
              <a:ext cx="3653198" cy="1711692"/>
            </a:xfrm>
            <a:prstGeom prst="rect">
              <a:avLst/>
            </a:prstGeom>
          </p:spPr>
        </p:pic>
        <p:sp>
          <p:nvSpPr>
            <p:cNvPr id="25" name="Google Shape;125;p47">
              <a:extLst>
                <a:ext uri="{FF2B5EF4-FFF2-40B4-BE49-F238E27FC236}">
                  <a16:creationId xmlns:a16="http://schemas.microsoft.com/office/drawing/2014/main" id="{40DA6FB5-B99F-401D-A063-D573755066D2}"/>
                </a:ext>
              </a:extLst>
            </p:cNvPr>
            <p:cNvSpPr/>
            <p:nvPr userDrawn="1"/>
          </p:nvSpPr>
          <p:spPr>
            <a:xfrm>
              <a:off x="3101" y="7513956"/>
              <a:ext cx="10694912" cy="45719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36000" rIns="91425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endParaRPr>
            </a:p>
          </p:txBody>
        </p:sp>
      </p:grpSp>
      <p:sp>
        <p:nvSpPr>
          <p:cNvPr id="124" name="Google Shape;124;p47"/>
          <p:cNvSpPr/>
          <p:nvPr/>
        </p:nvSpPr>
        <p:spPr>
          <a:xfrm>
            <a:off x="1" y="7335557"/>
            <a:ext cx="10691812" cy="224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7"/>
          <p:cNvSpPr/>
          <p:nvPr/>
        </p:nvSpPr>
        <p:spPr>
          <a:xfrm>
            <a:off x="0" y="7513956"/>
            <a:ext cx="10694912" cy="4571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360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24" name="Google Shape;18;p40">
            <a:extLst>
              <a:ext uri="{FF2B5EF4-FFF2-40B4-BE49-F238E27FC236}">
                <a16:creationId xmlns:a16="http://schemas.microsoft.com/office/drawing/2014/main" id="{3B0B1AC2-7F88-4688-9594-F4B84DC5D9CC}"/>
              </a:ext>
            </a:extLst>
          </p:cNvPr>
          <p:cNvSpPr/>
          <p:nvPr userDrawn="1"/>
        </p:nvSpPr>
        <p:spPr>
          <a:xfrm>
            <a:off x="-3279" y="7293432"/>
            <a:ext cx="10691812" cy="26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-US" altLang="ko-KR" sz="9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ko-KR" sz="9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9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Co.,Ltd</a:t>
            </a:r>
            <a:r>
              <a:rPr lang="en-US" altLang="ko-KR" sz="9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KB INVEST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Calibri"/>
                <a:cs typeface="Arial"/>
                <a:sym typeface="Arial"/>
              </a:rPr>
              <a:t>  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㈜케이비인베스트 부동산컨설팅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. 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서울시 강남구 </a:t>
            </a:r>
            <a:r>
              <a:rPr lang="ko-KR" altLang="en-US" sz="900" b="0" i="0" u="none" strike="noStrike" cap="none" dirty="0" err="1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강남구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 테헤란로 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151, 18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층 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(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역삼동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, </a:t>
            </a:r>
            <a:r>
              <a:rPr lang="ko-KR" altLang="en-US" sz="900" b="0" i="0" u="none" strike="noStrike" cap="none" dirty="0" err="1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역삼하이츠빌딩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) / Tel. 010-5342-5321</a:t>
            </a:r>
            <a:r>
              <a:rPr lang="ko-KR" altLang="en-US" sz="9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en-US" altLang="ko-KR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/ </a:t>
            </a:r>
            <a:r>
              <a:rPr lang="ko-KR" altLang="en-US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등록번호 </a:t>
            </a:r>
            <a:r>
              <a:rPr lang="en-US" altLang="ko-KR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110111-8457164 / </a:t>
            </a:r>
            <a:r>
              <a:rPr lang="ko-KR" altLang="en-US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대표 </a:t>
            </a:r>
            <a:r>
              <a:rPr lang="en-US" altLang="ko-KR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: </a:t>
            </a:r>
            <a:r>
              <a:rPr lang="ko-KR" altLang="en-US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강병일</a:t>
            </a:r>
            <a:endParaRPr lang="ko-KR" altLang="en-US" sz="1050" b="1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20E5968-DF98-46E1-81D1-ABA1251E37B4}"/>
              </a:ext>
            </a:extLst>
          </p:cNvPr>
          <p:cNvGrpSpPr/>
          <p:nvPr userDrawn="1"/>
        </p:nvGrpSpPr>
        <p:grpSpPr>
          <a:xfrm>
            <a:off x="4388189" y="5921921"/>
            <a:ext cx="1900127" cy="778563"/>
            <a:chOff x="3881438" y="2856072"/>
            <a:chExt cx="1900127" cy="7785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5BAFE5-4A49-456F-A9AF-299C4165078A}"/>
                </a:ext>
              </a:extLst>
            </p:cNvPr>
            <p:cNvSpPr txBox="1"/>
            <p:nvPr userDrawn="1"/>
          </p:nvSpPr>
          <p:spPr>
            <a:xfrm>
              <a:off x="4016445" y="3419191"/>
              <a:ext cx="16890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>
                <a:buClrTx/>
                <a:buFontTx/>
                <a:buNone/>
              </a:pPr>
              <a:r>
                <a:rPr lang="ko-KR" altLang="en-US" sz="800" b="1" kern="1300" spc="8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케이비인베스트 부동산컨설팅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8FE9B4-ED65-423E-B147-83E7F34FB6F7}"/>
                </a:ext>
              </a:extLst>
            </p:cNvPr>
            <p:cNvSpPr txBox="1"/>
            <p:nvPr userDrawn="1"/>
          </p:nvSpPr>
          <p:spPr>
            <a:xfrm>
              <a:off x="3881438" y="2856072"/>
              <a:ext cx="503600" cy="60016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300" kern="1200" dirty="0">
                  <a:solidFill>
                    <a:prstClr val="black"/>
                  </a:solidFill>
                  <a:latin typeface="BankGothic Md BT" panose="020B0807020203060204" pitchFamily="34" charset="0"/>
                  <a:ea typeface="MS UI Gothic" panose="020B0600070205080204" pitchFamily="34" charset="-128"/>
                  <a:cs typeface="+mn-cs"/>
                </a:rPr>
                <a:t>K</a:t>
              </a:r>
              <a:endParaRPr lang="ko-KR" altLang="en-US" sz="3300" kern="1200" dirty="0">
                <a:solidFill>
                  <a:prstClr val="black"/>
                </a:solidFill>
                <a:latin typeface="BankGothic Md BT" panose="020B0807020203060204" pitchFamily="34" charset="0"/>
                <a:ea typeface="휴먼편지체" panose="02030504000101010101" pitchFamily="18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E29A69-94C1-4460-9F9E-50754FF4289D}"/>
                </a:ext>
              </a:extLst>
            </p:cNvPr>
            <p:cNvSpPr txBox="1"/>
            <p:nvPr userDrawn="1"/>
          </p:nvSpPr>
          <p:spPr>
            <a:xfrm>
              <a:off x="4062506" y="2971663"/>
              <a:ext cx="6166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300" kern="1200" dirty="0">
                  <a:solidFill>
                    <a:srgbClr val="1E4E79"/>
                  </a:solidFill>
                  <a:latin typeface="BankGothic Md BT" panose="020B0807020203060204" pitchFamily="34" charset="0"/>
                  <a:ea typeface="MS UI Gothic" panose="020B0600070205080204" pitchFamily="34" charset="-128"/>
                  <a:cs typeface="+mn-cs"/>
                </a:rPr>
                <a:t>B</a:t>
              </a:r>
              <a:endParaRPr lang="ko-KR" altLang="en-US" sz="3300" kern="1200" dirty="0">
                <a:solidFill>
                  <a:srgbClr val="1E4E79"/>
                </a:solidFill>
                <a:latin typeface="BankGothic Md BT" panose="020B0807020203060204" pitchFamily="34" charset="0"/>
                <a:ea typeface="휴먼편지체" panose="02030504000101010101" pitchFamily="18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47BB63-4D69-4C15-B827-C953AE0D6631}"/>
                </a:ext>
              </a:extLst>
            </p:cNvPr>
            <p:cNvSpPr txBox="1"/>
            <p:nvPr userDrawn="1"/>
          </p:nvSpPr>
          <p:spPr>
            <a:xfrm>
              <a:off x="4432779" y="2995626"/>
              <a:ext cx="13487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100" b="1" kern="1200" spc="-300" dirty="0">
                  <a:solidFill>
                    <a:prstClr val="black"/>
                  </a:solidFill>
                  <a:latin typeface="BankGothic Lt BT" panose="020B0607020203060204" pitchFamily="34" charset="0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Invest</a:t>
              </a:r>
              <a:endParaRPr lang="ko-KR" altLang="en-US" sz="3100" b="1" kern="1200" spc="-300" dirty="0">
                <a:solidFill>
                  <a:prstClr val="black"/>
                </a:solidFill>
                <a:latin typeface="BankGothic Lt BT" panose="020B060702020306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47" name="Google Shape;147;p51"/>
          <p:cNvSpPr txBox="1"/>
          <p:nvPr/>
        </p:nvSpPr>
        <p:spPr>
          <a:xfrm>
            <a:off x="2006599" y="2135891"/>
            <a:ext cx="6680200" cy="748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err="1">
                <a:solidFill>
                  <a:srgbClr val="D8D8D8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Information</a:t>
            </a:r>
            <a:r>
              <a:rPr lang="ko-KR" sz="2800" b="1">
                <a:solidFill>
                  <a:srgbClr val="D8D8D8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 </a:t>
            </a:r>
            <a:r>
              <a:rPr lang="ko-KR" sz="2800" b="1" err="1">
                <a:solidFill>
                  <a:srgbClr val="D8D8D8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Memorandum</a:t>
            </a:r>
            <a:endParaRPr>
              <a:latin typeface="Abadi" panose="020B0604020104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만">
  <p:cSld name="3_제목만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9E88AD-A09B-4B57-B44E-4B3B5603E403}"/>
              </a:ext>
            </a:extLst>
          </p:cNvPr>
          <p:cNvGrpSpPr/>
          <p:nvPr userDrawn="1"/>
        </p:nvGrpSpPr>
        <p:grpSpPr>
          <a:xfrm>
            <a:off x="8234193" y="675422"/>
            <a:ext cx="1900127" cy="778563"/>
            <a:chOff x="3881438" y="2856072"/>
            <a:chExt cx="1900127" cy="7785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9CB7FB-8651-431A-A970-26504D5EE2F2}"/>
                </a:ext>
              </a:extLst>
            </p:cNvPr>
            <p:cNvSpPr txBox="1"/>
            <p:nvPr userDrawn="1"/>
          </p:nvSpPr>
          <p:spPr>
            <a:xfrm>
              <a:off x="4016445" y="3419191"/>
              <a:ext cx="16890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>
                <a:buClrTx/>
                <a:buFontTx/>
                <a:buNone/>
              </a:pPr>
              <a:r>
                <a:rPr lang="ko-KR" altLang="en-US" sz="800" b="1" kern="1300" spc="8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케이비인베스트 부동산컨설팅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FCCF05-35EA-4556-B8B8-C8F2AA2EC533}"/>
                </a:ext>
              </a:extLst>
            </p:cNvPr>
            <p:cNvSpPr txBox="1"/>
            <p:nvPr userDrawn="1"/>
          </p:nvSpPr>
          <p:spPr>
            <a:xfrm>
              <a:off x="3881438" y="2856072"/>
              <a:ext cx="503600" cy="60016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300" kern="1200" dirty="0">
                  <a:solidFill>
                    <a:prstClr val="black"/>
                  </a:solidFill>
                  <a:latin typeface="BankGothic Md BT" panose="020B0807020203060204" pitchFamily="34" charset="0"/>
                  <a:ea typeface="MS UI Gothic" panose="020B0600070205080204" pitchFamily="34" charset="-128"/>
                  <a:cs typeface="+mn-cs"/>
                </a:rPr>
                <a:t>K</a:t>
              </a:r>
              <a:endParaRPr lang="ko-KR" altLang="en-US" sz="3300" kern="1200" dirty="0">
                <a:solidFill>
                  <a:prstClr val="black"/>
                </a:solidFill>
                <a:latin typeface="BankGothic Md BT" panose="020B0807020203060204" pitchFamily="34" charset="0"/>
                <a:ea typeface="휴먼편지체" panose="02030504000101010101" pitchFamily="18" charset="-127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D03645-19F7-4959-A83F-81D2E7A258AF}"/>
                </a:ext>
              </a:extLst>
            </p:cNvPr>
            <p:cNvSpPr txBox="1"/>
            <p:nvPr userDrawn="1"/>
          </p:nvSpPr>
          <p:spPr>
            <a:xfrm>
              <a:off x="4062506" y="2971663"/>
              <a:ext cx="6166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300" kern="1200" dirty="0">
                  <a:solidFill>
                    <a:srgbClr val="1E4E79"/>
                  </a:solidFill>
                  <a:latin typeface="BankGothic Md BT" panose="020B0807020203060204" pitchFamily="34" charset="0"/>
                  <a:ea typeface="MS UI Gothic" panose="020B0600070205080204" pitchFamily="34" charset="-128"/>
                  <a:cs typeface="+mn-cs"/>
                </a:rPr>
                <a:t>B</a:t>
              </a:r>
              <a:endParaRPr lang="ko-KR" altLang="en-US" sz="3300" kern="1200" dirty="0">
                <a:solidFill>
                  <a:srgbClr val="1E4E79"/>
                </a:solidFill>
                <a:latin typeface="BankGothic Md BT" panose="020B0807020203060204" pitchFamily="34" charset="0"/>
                <a:ea typeface="휴먼편지체" panose="02030504000101010101" pitchFamily="18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E79ADB-BA5B-425F-8426-2D9DDB565B13}"/>
                </a:ext>
              </a:extLst>
            </p:cNvPr>
            <p:cNvSpPr txBox="1"/>
            <p:nvPr userDrawn="1"/>
          </p:nvSpPr>
          <p:spPr>
            <a:xfrm>
              <a:off x="4432779" y="2995626"/>
              <a:ext cx="13487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100" b="1" kern="1200" spc="-300" dirty="0">
                  <a:solidFill>
                    <a:prstClr val="black"/>
                  </a:solidFill>
                  <a:latin typeface="BankGothic Lt BT" panose="020B0607020203060204" pitchFamily="34" charset="0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Invest</a:t>
              </a:r>
              <a:endParaRPr lang="ko-KR" altLang="en-US" sz="3100" b="1" kern="1200" spc="-300" dirty="0">
                <a:solidFill>
                  <a:prstClr val="black"/>
                </a:solidFill>
                <a:latin typeface="BankGothic Lt BT" panose="020B060702020306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50" name="Google Shape;150;p52"/>
          <p:cNvSpPr/>
          <p:nvPr/>
        </p:nvSpPr>
        <p:spPr>
          <a:xfrm>
            <a:off x="306095" y="324179"/>
            <a:ext cx="10079624" cy="691131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2"/>
          <p:cNvSpPr txBox="1"/>
          <p:nvPr/>
        </p:nvSpPr>
        <p:spPr>
          <a:xfrm>
            <a:off x="5057917" y="1908022"/>
            <a:ext cx="52558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OFFICE</a:t>
            </a:r>
            <a:r>
              <a:rPr lang="ko-KR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400" b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Information Memorandum</a:t>
            </a:r>
            <a:endParaRPr sz="2400" b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52;p52">
            <a:extLst>
              <a:ext uri="{FF2B5EF4-FFF2-40B4-BE49-F238E27FC236}">
                <a16:creationId xmlns:a16="http://schemas.microsoft.com/office/drawing/2014/main" id="{69C1591E-96EC-87F4-5CFD-E068420AC220}"/>
              </a:ext>
            </a:extLst>
          </p:cNvPr>
          <p:cNvSpPr txBox="1"/>
          <p:nvPr userDrawn="1"/>
        </p:nvSpPr>
        <p:spPr>
          <a:xfrm>
            <a:off x="6392036" y="6581602"/>
            <a:ext cx="438840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Times New Roman"/>
                <a:cs typeface="Calibri"/>
                <a:sym typeface="Calibri"/>
              </a:rPr>
              <a:t>2023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Calibri"/>
                <a:ea typeface="Times New Roman"/>
                <a:cs typeface="Calibri"/>
                <a:sym typeface="Calibri"/>
              </a:rPr>
              <a:t>Co.,Ltd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Times New Roman"/>
                <a:cs typeface="Calibri"/>
                <a:sym typeface="Calibri"/>
              </a:rPr>
              <a:t> KB INVEST</a:t>
            </a:r>
            <a:endParaRPr sz="24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8;p40">
            <a:extLst>
              <a:ext uri="{FF2B5EF4-FFF2-40B4-BE49-F238E27FC236}">
                <a16:creationId xmlns:a16="http://schemas.microsoft.com/office/drawing/2014/main" id="{8C34776D-D544-4C48-8266-01B1BA2BD1D1}"/>
              </a:ext>
            </a:extLst>
          </p:cNvPr>
          <p:cNvSpPr/>
          <p:nvPr userDrawn="1"/>
        </p:nvSpPr>
        <p:spPr>
          <a:xfrm>
            <a:off x="-3279" y="7293432"/>
            <a:ext cx="10691812" cy="26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-US" altLang="ko-KR" sz="9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ko-KR" sz="9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9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Co.,Ltd</a:t>
            </a:r>
            <a:r>
              <a:rPr lang="en-US" altLang="ko-KR" sz="9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KB INVEST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Calibri"/>
                <a:cs typeface="Arial"/>
                <a:sym typeface="Arial"/>
              </a:rPr>
              <a:t>  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㈜케이비인베스트 부동산컨설팅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. 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서울시 강남구 </a:t>
            </a:r>
            <a:r>
              <a:rPr lang="ko-KR" altLang="en-US" sz="900" b="0" i="0" u="none" strike="noStrike" cap="none" dirty="0" err="1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강남구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 테헤란로 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151, 18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층 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(</a:t>
            </a:r>
            <a:r>
              <a:rPr lang="ko-KR" altLang="en-US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역삼동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, </a:t>
            </a:r>
            <a:r>
              <a:rPr lang="ko-KR" altLang="en-US" sz="900" b="0" i="0" u="none" strike="noStrike" cap="none" dirty="0" err="1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역삼하이츠빌딩</a:t>
            </a:r>
            <a:r>
              <a:rPr lang="en-US" altLang="ko-KR" sz="900" b="0" i="0" u="none" strike="noStrike" cap="none" dirty="0">
                <a:solidFill>
                  <a:srgbClr val="3F3F3F"/>
                </a:solidFill>
                <a:latin typeface="Abadi" panose="020B0604020202020204" pitchFamily="34" charset="0"/>
                <a:ea typeface="Arial"/>
                <a:cs typeface="Arial"/>
                <a:sym typeface="Arial"/>
              </a:rPr>
              <a:t>) / Tel. 010-5342-5321</a:t>
            </a:r>
            <a:r>
              <a:rPr lang="ko-KR" altLang="en-US" sz="9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en-US" altLang="ko-KR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/ </a:t>
            </a:r>
            <a:r>
              <a:rPr lang="ko-KR" altLang="en-US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등록번호 </a:t>
            </a:r>
            <a:r>
              <a:rPr lang="en-US" altLang="ko-KR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110111-8457164 / </a:t>
            </a:r>
            <a:r>
              <a:rPr lang="ko-KR" altLang="en-US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대표 </a:t>
            </a:r>
            <a:r>
              <a:rPr lang="en-US" altLang="ko-KR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: </a:t>
            </a:r>
            <a:r>
              <a:rPr lang="ko-KR" altLang="en-US" sz="9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/>
                <a:sym typeface="Arial"/>
              </a:rPr>
              <a:t>강병일</a:t>
            </a:r>
            <a:endParaRPr lang="ko-KR" altLang="en-US" sz="1050" b="1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만">
  <p:cSld name="4_제목만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3"/>
          <p:cNvSpPr/>
          <p:nvPr/>
        </p:nvSpPr>
        <p:spPr>
          <a:xfrm>
            <a:off x="306095" y="324179"/>
            <a:ext cx="10079624" cy="691131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3"/>
          <p:cNvSpPr txBox="1"/>
          <p:nvPr/>
        </p:nvSpPr>
        <p:spPr>
          <a:xfrm>
            <a:off x="5057917" y="1908022"/>
            <a:ext cx="5255804" cy="5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99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RERAIL</a:t>
            </a:r>
            <a:r>
              <a:rPr lang="ko-KR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400" b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Information Memorandum</a:t>
            </a:r>
            <a:endParaRPr sz="2400" b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52;p52">
            <a:extLst>
              <a:ext uri="{FF2B5EF4-FFF2-40B4-BE49-F238E27FC236}">
                <a16:creationId xmlns:a16="http://schemas.microsoft.com/office/drawing/2014/main" id="{A389FB5D-2B3B-4EB9-B554-8663EA729B1A}"/>
              </a:ext>
            </a:extLst>
          </p:cNvPr>
          <p:cNvSpPr txBox="1"/>
          <p:nvPr userDrawn="1"/>
        </p:nvSpPr>
        <p:spPr>
          <a:xfrm>
            <a:off x="6392036" y="6581602"/>
            <a:ext cx="438840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Times New Roman"/>
                <a:cs typeface="Calibri"/>
                <a:sym typeface="Calibri"/>
              </a:rPr>
              <a:t>2023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Calibri"/>
                <a:ea typeface="Times New Roman"/>
                <a:cs typeface="Calibri"/>
                <a:sym typeface="Calibri"/>
              </a:rPr>
              <a:t>Co.,Ltd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Times New Roman"/>
                <a:cs typeface="Calibri"/>
                <a:sym typeface="Calibri"/>
              </a:rPr>
              <a:t> KB INVEST</a:t>
            </a:r>
            <a:endParaRPr sz="24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0C81EC6-2858-4E9C-ADF7-57BEFE51AA0E}"/>
              </a:ext>
            </a:extLst>
          </p:cNvPr>
          <p:cNvGrpSpPr/>
          <p:nvPr userDrawn="1"/>
        </p:nvGrpSpPr>
        <p:grpSpPr>
          <a:xfrm>
            <a:off x="8234193" y="675422"/>
            <a:ext cx="1900127" cy="778563"/>
            <a:chOff x="3881438" y="2856072"/>
            <a:chExt cx="1900127" cy="7785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67E10D-DA0E-4B71-88B8-65B9D8BEB0AC}"/>
                </a:ext>
              </a:extLst>
            </p:cNvPr>
            <p:cNvSpPr txBox="1"/>
            <p:nvPr userDrawn="1"/>
          </p:nvSpPr>
          <p:spPr>
            <a:xfrm>
              <a:off x="4016445" y="3419191"/>
              <a:ext cx="16890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>
                <a:buClrTx/>
                <a:buFontTx/>
                <a:buNone/>
              </a:pPr>
              <a:r>
                <a:rPr lang="ko-KR" altLang="en-US" sz="800" b="1" kern="1300" spc="8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케이비인베스트 부동산컨설팅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FE9A35-4461-42A7-8B20-CA49ECC1D7B2}"/>
                </a:ext>
              </a:extLst>
            </p:cNvPr>
            <p:cNvSpPr txBox="1"/>
            <p:nvPr userDrawn="1"/>
          </p:nvSpPr>
          <p:spPr>
            <a:xfrm>
              <a:off x="3881438" y="2856072"/>
              <a:ext cx="503600" cy="60016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300" kern="1200" dirty="0">
                  <a:solidFill>
                    <a:prstClr val="black"/>
                  </a:solidFill>
                  <a:latin typeface="BankGothic Md BT" panose="020B0807020203060204" pitchFamily="34" charset="0"/>
                  <a:ea typeface="MS UI Gothic" panose="020B0600070205080204" pitchFamily="34" charset="-128"/>
                  <a:cs typeface="+mn-cs"/>
                </a:rPr>
                <a:t>K</a:t>
              </a:r>
              <a:endParaRPr lang="ko-KR" altLang="en-US" sz="3300" kern="1200" dirty="0">
                <a:solidFill>
                  <a:prstClr val="black"/>
                </a:solidFill>
                <a:latin typeface="BankGothic Md BT" panose="020B0807020203060204" pitchFamily="34" charset="0"/>
                <a:ea typeface="휴먼편지체" panose="02030504000101010101" pitchFamily="18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8013BE-F160-4F26-AE00-47AABB08540F}"/>
                </a:ext>
              </a:extLst>
            </p:cNvPr>
            <p:cNvSpPr txBox="1"/>
            <p:nvPr userDrawn="1"/>
          </p:nvSpPr>
          <p:spPr>
            <a:xfrm>
              <a:off x="4062506" y="2971663"/>
              <a:ext cx="6166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300" kern="1200" dirty="0">
                  <a:solidFill>
                    <a:srgbClr val="1E4E79"/>
                  </a:solidFill>
                  <a:latin typeface="BankGothic Md BT" panose="020B0807020203060204" pitchFamily="34" charset="0"/>
                  <a:ea typeface="MS UI Gothic" panose="020B0600070205080204" pitchFamily="34" charset="-128"/>
                  <a:cs typeface="+mn-cs"/>
                </a:rPr>
                <a:t>B</a:t>
              </a:r>
              <a:endParaRPr lang="ko-KR" altLang="en-US" sz="3300" kern="1200" dirty="0">
                <a:solidFill>
                  <a:srgbClr val="1E4E79"/>
                </a:solidFill>
                <a:latin typeface="BankGothic Md BT" panose="020B0807020203060204" pitchFamily="34" charset="0"/>
                <a:ea typeface="휴먼편지체" panose="02030504000101010101" pitchFamily="18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AE2BEE-5656-4F5B-9A5E-F69562126EBB}"/>
                </a:ext>
              </a:extLst>
            </p:cNvPr>
            <p:cNvSpPr txBox="1"/>
            <p:nvPr userDrawn="1"/>
          </p:nvSpPr>
          <p:spPr>
            <a:xfrm>
              <a:off x="4432779" y="2995626"/>
              <a:ext cx="13487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buClrTx/>
                <a:buFontTx/>
                <a:buNone/>
              </a:pPr>
              <a:r>
                <a:rPr lang="en-US" altLang="ko-KR" sz="3100" b="1" kern="1200" spc="-300" dirty="0">
                  <a:solidFill>
                    <a:prstClr val="black"/>
                  </a:solidFill>
                  <a:latin typeface="BankGothic Lt BT" panose="020B0607020203060204" pitchFamily="34" charset="0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Invest</a:t>
              </a:r>
              <a:endParaRPr lang="ko-KR" altLang="en-US" sz="3100" b="1" kern="1200" spc="-300" dirty="0">
                <a:solidFill>
                  <a:prstClr val="black"/>
                </a:solidFill>
                <a:latin typeface="BankGothic Lt BT" panose="020B060702020306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0" r:id="rId3"/>
    <p:sldLayoutId id="2147483654" r:id="rId4"/>
    <p:sldLayoutId id="2147483671" r:id="rId5"/>
    <p:sldLayoutId id="2147483656" r:id="rId6"/>
    <p:sldLayoutId id="2147483660" r:id="rId7"/>
    <p:sldLayoutId id="2147483661" r:id="rId8"/>
    <p:sldLayoutId id="2147483662" r:id="rId9"/>
    <p:sldLayoutId id="2147483663" r:id="rId10"/>
    <p:sldLayoutId id="2147483665" r:id="rId11"/>
    <p:sldLayoutId id="2147483666" r:id="rId12"/>
    <p:sldLayoutId id="2147483667" r:id="rId13"/>
    <p:sldLayoutId id="2147483668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93CA91-E182-4EF0-8B34-FDCA424D0770}"/>
              </a:ext>
            </a:extLst>
          </p:cNvPr>
          <p:cNvSpPr txBox="1"/>
          <p:nvPr/>
        </p:nvSpPr>
        <p:spPr>
          <a:xfrm>
            <a:off x="3565542" y="6816017"/>
            <a:ext cx="3560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대표 강병일 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010-5342-5321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Google Shape;230;p1">
            <a:extLst>
              <a:ext uri="{FF2B5EF4-FFF2-40B4-BE49-F238E27FC236}">
                <a16:creationId xmlns:a16="http://schemas.microsoft.com/office/drawing/2014/main" id="{0B121206-F52D-4C2D-AB11-E84AA62815B4}"/>
              </a:ext>
            </a:extLst>
          </p:cNvPr>
          <p:cNvSpPr txBox="1"/>
          <p:nvPr/>
        </p:nvSpPr>
        <p:spPr>
          <a:xfrm>
            <a:off x="3038475" y="2805147"/>
            <a:ext cx="48768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ko-KR" altLang="en-US" sz="3200" dirty="0" err="1" smtClean="0">
                <a:solidFill>
                  <a:schemeClr val="tx1"/>
                </a:solidFill>
                <a:latin typeface="+mj-ea"/>
                <a:ea typeface="+mj-ea"/>
                <a:cs typeface="Calibri"/>
                <a:sym typeface="Calibri"/>
              </a:rPr>
              <a:t>현대벨로스</a:t>
            </a:r>
            <a:r>
              <a:rPr lang="ko-KR" altLang="en-US" sz="3200" dirty="0" smtClean="0">
                <a:solidFill>
                  <a:schemeClr val="tx1"/>
                </a:solidFill>
                <a:latin typeface="+mj-ea"/>
                <a:ea typeface="+mj-ea"/>
                <a:cs typeface="Calibri"/>
                <a:sym typeface="Calibri"/>
              </a:rPr>
              <a:t> 오피스</a:t>
            </a:r>
            <a:r>
              <a:rPr lang="ko-KR" altLang="en-US" sz="3200" dirty="0" smtClean="0">
                <a:solidFill>
                  <a:schemeClr val="tx1"/>
                </a:solidFill>
                <a:latin typeface="+mj-ea"/>
                <a:ea typeface="+mj-ea"/>
                <a:cs typeface="Calibri"/>
                <a:sym typeface="Calibri"/>
              </a:rPr>
              <a:t>빌딩</a:t>
            </a:r>
            <a:endParaRPr lang="ko-KR" altLang="en-US" sz="3200" dirty="0">
              <a:solidFill>
                <a:schemeClr val="tx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9" name="Google Shape;230;p1">
            <a:extLst>
              <a:ext uri="{FF2B5EF4-FFF2-40B4-BE49-F238E27FC236}">
                <a16:creationId xmlns:a16="http://schemas.microsoft.com/office/drawing/2014/main" id="{3AC9F9B1-07AE-4627-A07E-F4F1CF8249AD}"/>
              </a:ext>
            </a:extLst>
          </p:cNvPr>
          <p:cNvSpPr txBox="1"/>
          <p:nvPr/>
        </p:nvSpPr>
        <p:spPr>
          <a:xfrm>
            <a:off x="3038475" y="3639636"/>
            <a:ext cx="4876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Calibri"/>
                <a:sym typeface="Calibri"/>
              </a:rPr>
              <a:t>매각금액 </a:t>
            </a:r>
            <a:r>
              <a:rPr lang="en-US" altLang="ko-KR" sz="280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Calibri"/>
                <a:sym typeface="Calibri"/>
              </a:rPr>
              <a:t>: 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Calibri"/>
                <a:sym typeface="Calibri"/>
              </a:rPr>
              <a:t>1,515</a:t>
            </a:r>
            <a:r>
              <a:rPr lang="ko-KR" altLang="en-US" sz="2800" i="0" u="none" strike="noStrike" cap="none" dirty="0">
                <a:solidFill>
                  <a:schemeClr val="bg1"/>
                </a:solidFill>
                <a:latin typeface="+mj-ea"/>
                <a:ea typeface="+mj-ea"/>
                <a:cs typeface="Calibri"/>
                <a:sym typeface="Calibri"/>
              </a:rPr>
              <a:t>억원</a:t>
            </a:r>
            <a:endParaRPr lang="en-US" altLang="ko-KR" sz="2800" i="0" u="none" strike="noStrike" cap="none" dirty="0">
              <a:solidFill>
                <a:schemeClr val="bg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384133-9940-49B6-93A3-7EFC571F5C8E}"/>
              </a:ext>
            </a:extLst>
          </p:cNvPr>
          <p:cNvSpPr txBox="1"/>
          <p:nvPr/>
        </p:nvSpPr>
        <p:spPr>
          <a:xfrm>
            <a:off x="3945123" y="5612858"/>
            <a:ext cx="2801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아나하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 빌딩중개법인 전속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2100BAD-FBB5-4BF2-8FC2-5ECC5C7833FC}"/>
              </a:ext>
            </a:extLst>
          </p:cNvPr>
          <p:cNvGrpSpPr/>
          <p:nvPr/>
        </p:nvGrpSpPr>
        <p:grpSpPr>
          <a:xfrm>
            <a:off x="364332" y="1084404"/>
            <a:ext cx="3240414" cy="296198"/>
            <a:chOff x="364332" y="1118206"/>
            <a:chExt cx="3240414" cy="296198"/>
          </a:xfrm>
        </p:grpSpPr>
        <p:sp>
          <p:nvSpPr>
            <p:cNvPr id="8" name="Google Shape;300;p6">
              <a:extLst>
                <a:ext uri="{FF2B5EF4-FFF2-40B4-BE49-F238E27FC236}">
                  <a16:creationId xmlns:a16="http://schemas.microsoft.com/office/drawing/2014/main" id="{55117139-BAD4-4670-A74A-2DB42778C4E0}"/>
                </a:ext>
              </a:extLst>
            </p:cNvPr>
            <p:cNvSpPr/>
            <p:nvPr/>
          </p:nvSpPr>
          <p:spPr>
            <a:xfrm>
              <a:off x="446881" y="1149757"/>
              <a:ext cx="3157865" cy="264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smtClean="0">
                  <a:latin typeface="+mj-ea"/>
                  <a:ea typeface="+mj-ea"/>
                </a:rPr>
                <a:t>임대 내역</a:t>
              </a:r>
              <a:endParaRPr dirty="0">
                <a:latin typeface="+mj-ea"/>
                <a:ea typeface="+mj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E5505B4-5D4A-476A-BED7-575EBB6F9AB6}"/>
                </a:ext>
              </a:extLst>
            </p:cNvPr>
            <p:cNvSpPr/>
            <p:nvPr/>
          </p:nvSpPr>
          <p:spPr>
            <a:xfrm>
              <a:off x="364332" y="1118206"/>
              <a:ext cx="99218" cy="227994"/>
            </a:xfrm>
            <a:prstGeom prst="rect">
              <a:avLst/>
            </a:prstGeom>
            <a:solidFill>
              <a:srgbClr val="004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108166"/>
              </p:ext>
            </p:extLst>
          </p:nvPr>
        </p:nvGraphicFramePr>
        <p:xfrm>
          <a:off x="364333" y="1661644"/>
          <a:ext cx="9951241" cy="3977155"/>
        </p:xfrm>
        <a:graphic>
          <a:graphicData uri="http://schemas.openxmlformats.org/drawingml/2006/table">
            <a:tbl>
              <a:tblPr/>
              <a:tblGrid>
                <a:gridCol w="511967">
                  <a:extLst>
                    <a:ext uri="{9D8B030D-6E8A-4147-A177-3AD203B41FA5}">
                      <a16:colId xmlns:a16="http://schemas.microsoft.com/office/drawing/2014/main" val="1882981532"/>
                    </a:ext>
                  </a:extLst>
                </a:gridCol>
                <a:gridCol w="1290271">
                  <a:extLst>
                    <a:ext uri="{9D8B030D-6E8A-4147-A177-3AD203B41FA5}">
                      <a16:colId xmlns:a16="http://schemas.microsoft.com/office/drawing/2014/main" val="1730574884"/>
                    </a:ext>
                  </a:extLst>
                </a:gridCol>
                <a:gridCol w="695307">
                  <a:extLst>
                    <a:ext uri="{9D8B030D-6E8A-4147-A177-3AD203B41FA5}">
                      <a16:colId xmlns:a16="http://schemas.microsoft.com/office/drawing/2014/main" val="396656464"/>
                    </a:ext>
                  </a:extLst>
                </a:gridCol>
                <a:gridCol w="695307">
                  <a:extLst>
                    <a:ext uri="{9D8B030D-6E8A-4147-A177-3AD203B41FA5}">
                      <a16:colId xmlns:a16="http://schemas.microsoft.com/office/drawing/2014/main" val="937505583"/>
                    </a:ext>
                  </a:extLst>
                </a:gridCol>
                <a:gridCol w="695307">
                  <a:extLst>
                    <a:ext uri="{9D8B030D-6E8A-4147-A177-3AD203B41FA5}">
                      <a16:colId xmlns:a16="http://schemas.microsoft.com/office/drawing/2014/main" val="1753366738"/>
                    </a:ext>
                  </a:extLst>
                </a:gridCol>
                <a:gridCol w="695307">
                  <a:extLst>
                    <a:ext uri="{9D8B030D-6E8A-4147-A177-3AD203B41FA5}">
                      <a16:colId xmlns:a16="http://schemas.microsoft.com/office/drawing/2014/main" val="981106151"/>
                    </a:ext>
                  </a:extLst>
                </a:gridCol>
                <a:gridCol w="1162555">
                  <a:extLst>
                    <a:ext uri="{9D8B030D-6E8A-4147-A177-3AD203B41FA5}">
                      <a16:colId xmlns:a16="http://schemas.microsoft.com/office/drawing/2014/main" val="4220881754"/>
                    </a:ext>
                  </a:extLst>
                </a:gridCol>
                <a:gridCol w="912243">
                  <a:extLst>
                    <a:ext uri="{9D8B030D-6E8A-4147-A177-3AD203B41FA5}">
                      <a16:colId xmlns:a16="http://schemas.microsoft.com/office/drawing/2014/main" val="3731714761"/>
                    </a:ext>
                  </a:extLst>
                </a:gridCol>
                <a:gridCol w="845494">
                  <a:extLst>
                    <a:ext uri="{9D8B030D-6E8A-4147-A177-3AD203B41FA5}">
                      <a16:colId xmlns:a16="http://schemas.microsoft.com/office/drawing/2014/main" val="2245129722"/>
                    </a:ext>
                  </a:extLst>
                </a:gridCol>
                <a:gridCol w="1866459">
                  <a:extLst>
                    <a:ext uri="{9D8B030D-6E8A-4147-A177-3AD203B41FA5}">
                      <a16:colId xmlns:a16="http://schemas.microsoft.com/office/drawing/2014/main" val="1201459355"/>
                    </a:ext>
                  </a:extLst>
                </a:gridCol>
                <a:gridCol w="581024">
                  <a:extLst>
                    <a:ext uri="{9D8B030D-6E8A-4147-A177-3AD203B41FA5}">
                      <a16:colId xmlns:a16="http://schemas.microsoft.com/office/drawing/2014/main" val="4225669851"/>
                    </a:ext>
                  </a:extLst>
                </a:gridCol>
              </a:tblGrid>
              <a:tr h="3059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층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rgbClr val="BDD7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7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업체명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계약면적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전용면적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7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임대금액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DD7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계약기간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DD7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무료</a:t>
                      </a:r>
                      <a:endParaRPr lang="en-US" altLang="ko-KR" sz="105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D7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D7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34731"/>
                  </a:ext>
                </a:extLst>
              </a:tr>
              <a:tr h="305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/>
                          <a:ea typeface="맑은 고딕" panose="020B0503020000020004" pitchFamily="50" charset="-127"/>
                        </a:rPr>
                        <a:t>㎡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/>
                          <a:ea typeface="맑은 고딕" panose="020B0503020000020004" pitchFamily="50" charset="-127"/>
                        </a:rPr>
                        <a:t>㎡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보증금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임대료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관리비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705079"/>
                  </a:ext>
                </a:extLst>
              </a:tr>
              <a:tr h="3059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층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닥터쁘띠의원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410.62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124.21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257.85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78.00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110,000,000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11,000,000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3,502,000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2022.10.01~2027.09.30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353959"/>
                  </a:ext>
                </a:extLst>
              </a:tr>
              <a:tr h="3059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층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샤인빔의원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피부과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398.39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120.51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250.17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75.68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83,000,000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11,000,000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3,400,000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2022.04.16~2027.04.15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329650"/>
                  </a:ext>
                </a:extLst>
              </a:tr>
              <a:tr h="3059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층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410.62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124.21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257.85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78.00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110,000,000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11,000,000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3,544,435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226868"/>
                  </a:ext>
                </a:extLst>
              </a:tr>
              <a:tr h="3059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층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ed:m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아트유학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410.62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124.21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257.85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78.00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82,892,400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10,361,550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3,759,199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2020.03.11~2025.03.10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086025"/>
                  </a:ext>
                </a:extLst>
              </a:tr>
              <a:tr h="3059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층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연세파미에치가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410.62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124.21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257.85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78.00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109,900,000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10,990,000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3,759,199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2022.04.16~2027.04.15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662343"/>
                  </a:ext>
                </a:extLst>
              </a:tr>
              <a:tr h="3059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층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호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오르벳필라테스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253.55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76.70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155.37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47.00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71,000,000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7,100,000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2,200,000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2023.01.19~2028.02.03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824506"/>
                  </a:ext>
                </a:extLst>
              </a:tr>
              <a:tr h="3059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층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호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하나은행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143.79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43.50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99.17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30.00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500,000,000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28,500,000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5,118,370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2021.06.28~2023.06.07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862008"/>
                  </a:ext>
                </a:extLst>
              </a:tr>
              <a:tr h="3059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층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398.39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120.51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250.17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75.68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304318"/>
                  </a:ext>
                </a:extLst>
              </a:tr>
              <a:tr h="3059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층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할리스커피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282.32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85.40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177.30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53.63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500,000,000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33,075,000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2018.06.19~2024.06.18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062679"/>
                  </a:ext>
                </a:extLst>
              </a:tr>
              <a:tr h="305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B1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464.49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140.51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291.68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88.23 </a:t>
                      </a:r>
                    </a:p>
                  </a:txBody>
                  <a:tcPr marL="5150" marR="5150" marT="515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326585"/>
                  </a:ext>
                </a:extLst>
              </a:tr>
              <a:tr h="30593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합   계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3,583.41 </a:t>
                      </a:r>
                    </a:p>
                  </a:txBody>
                  <a:tcPr marL="5150" marR="5150" marT="515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1,083.98 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2,255.26 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682.22 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1,566,792,400 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123,026,550 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25,283,203 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50" marR="5150" marT="51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650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170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2100BAD-FBB5-4BF2-8FC2-5ECC5C7833FC}"/>
              </a:ext>
            </a:extLst>
          </p:cNvPr>
          <p:cNvGrpSpPr/>
          <p:nvPr/>
        </p:nvGrpSpPr>
        <p:grpSpPr>
          <a:xfrm>
            <a:off x="364332" y="1084404"/>
            <a:ext cx="3240414" cy="296198"/>
            <a:chOff x="364332" y="1118206"/>
            <a:chExt cx="3240414" cy="296198"/>
          </a:xfrm>
        </p:grpSpPr>
        <p:sp>
          <p:nvSpPr>
            <p:cNvPr id="8" name="Google Shape;300;p6">
              <a:extLst>
                <a:ext uri="{FF2B5EF4-FFF2-40B4-BE49-F238E27FC236}">
                  <a16:creationId xmlns:a16="http://schemas.microsoft.com/office/drawing/2014/main" id="{55117139-BAD4-4670-A74A-2DB42778C4E0}"/>
                </a:ext>
              </a:extLst>
            </p:cNvPr>
            <p:cNvSpPr/>
            <p:nvPr/>
          </p:nvSpPr>
          <p:spPr>
            <a:xfrm>
              <a:off x="446881" y="1149757"/>
              <a:ext cx="3157865" cy="264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smtClean="0">
                  <a:latin typeface="+mj-ea"/>
                  <a:ea typeface="+mj-ea"/>
                </a:rPr>
                <a:t>인근 거래 사례</a:t>
              </a:r>
              <a:endParaRPr dirty="0">
                <a:latin typeface="+mj-ea"/>
                <a:ea typeface="+mj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E5505B4-5D4A-476A-BED7-575EBB6F9AB6}"/>
                </a:ext>
              </a:extLst>
            </p:cNvPr>
            <p:cNvSpPr/>
            <p:nvPr/>
          </p:nvSpPr>
          <p:spPr>
            <a:xfrm>
              <a:off x="364332" y="1118206"/>
              <a:ext cx="99218" cy="227994"/>
            </a:xfrm>
            <a:prstGeom prst="rect">
              <a:avLst/>
            </a:prstGeom>
            <a:solidFill>
              <a:srgbClr val="004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483531"/>
              </p:ext>
            </p:extLst>
          </p:nvPr>
        </p:nvGraphicFramePr>
        <p:xfrm>
          <a:off x="463550" y="1530884"/>
          <a:ext cx="9725818" cy="2135538"/>
        </p:xfrm>
        <a:graphic>
          <a:graphicData uri="http://schemas.openxmlformats.org/drawingml/2006/table">
            <a:tbl>
              <a:tblPr/>
              <a:tblGrid>
                <a:gridCol w="1003300">
                  <a:extLst>
                    <a:ext uri="{9D8B030D-6E8A-4147-A177-3AD203B41FA5}">
                      <a16:colId xmlns:a16="http://schemas.microsoft.com/office/drawing/2014/main" val="380307531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899508463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42584958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206346393"/>
                    </a:ext>
                  </a:extLst>
                </a:gridCol>
                <a:gridCol w="886053">
                  <a:extLst>
                    <a:ext uri="{9D8B030D-6E8A-4147-A177-3AD203B41FA5}">
                      <a16:colId xmlns:a16="http://schemas.microsoft.com/office/drawing/2014/main" val="938734944"/>
                    </a:ext>
                  </a:extLst>
                </a:gridCol>
                <a:gridCol w="952272">
                  <a:extLst>
                    <a:ext uri="{9D8B030D-6E8A-4147-A177-3AD203B41FA5}">
                      <a16:colId xmlns:a16="http://schemas.microsoft.com/office/drawing/2014/main" val="114490877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290770850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3293577199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4155068967"/>
                    </a:ext>
                  </a:extLst>
                </a:gridCol>
                <a:gridCol w="816768">
                  <a:extLst>
                    <a:ext uri="{9D8B030D-6E8A-4147-A177-3AD203B41FA5}">
                      <a16:colId xmlns:a16="http://schemas.microsoft.com/office/drawing/2014/main" val="2750673993"/>
                    </a:ext>
                  </a:extLst>
                </a:gridCol>
              </a:tblGrid>
              <a:tr h="3559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건물명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매각 시점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규모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토지면적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연면적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토지평단가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건물평단가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매매가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사용승인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436364"/>
                  </a:ext>
                </a:extLst>
              </a:tr>
              <a:tr h="3559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본건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동교동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160-1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8F / B3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198.2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1,088.00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211,907,164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38,602,941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42,000,000,000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947374"/>
                  </a:ext>
                </a:extLst>
              </a:tr>
              <a:tr h="3559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토르소쇼핑타워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동교동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159-8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23.06.23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11F / B4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2610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247,583,333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33,011,111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86,159,000,000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332164"/>
                  </a:ext>
                </a:extLst>
              </a:tr>
              <a:tr h="3559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탑라인타워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동교동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162.6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22.06.14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7F / B4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1916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311,188,811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46,450,939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89,000,000,000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828149"/>
                  </a:ext>
                </a:extLst>
              </a:tr>
              <a:tr h="3559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동덕타워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동교동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165-4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24.01.24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10F / B2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1312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270,247,934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49,847,561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65,400,000,000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228394"/>
                  </a:ext>
                </a:extLst>
              </a:tr>
              <a:tr h="3559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비금빌딩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서교동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371-12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22.12.19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8F / B2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704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200,000,000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41,193,182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29,000,000,000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704317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102244"/>
              </p:ext>
            </p:extLst>
          </p:nvPr>
        </p:nvGraphicFramePr>
        <p:xfrm>
          <a:off x="446881" y="4988459"/>
          <a:ext cx="9725818" cy="1907640"/>
        </p:xfrm>
        <a:graphic>
          <a:graphicData uri="http://schemas.openxmlformats.org/drawingml/2006/table">
            <a:tbl>
              <a:tblPr/>
              <a:tblGrid>
                <a:gridCol w="993774">
                  <a:extLst>
                    <a:ext uri="{9D8B030D-6E8A-4147-A177-3AD203B41FA5}">
                      <a16:colId xmlns:a16="http://schemas.microsoft.com/office/drawing/2014/main" val="3938526858"/>
                    </a:ext>
                  </a:extLst>
                </a:gridCol>
                <a:gridCol w="1213458">
                  <a:extLst>
                    <a:ext uri="{9D8B030D-6E8A-4147-A177-3AD203B41FA5}">
                      <a16:colId xmlns:a16="http://schemas.microsoft.com/office/drawing/2014/main" val="896244038"/>
                    </a:ext>
                  </a:extLst>
                </a:gridCol>
                <a:gridCol w="725143">
                  <a:extLst>
                    <a:ext uri="{9D8B030D-6E8A-4147-A177-3AD203B41FA5}">
                      <a16:colId xmlns:a16="http://schemas.microsoft.com/office/drawing/2014/main" val="4082612812"/>
                    </a:ext>
                  </a:extLst>
                </a:gridCol>
                <a:gridCol w="887346">
                  <a:extLst>
                    <a:ext uri="{9D8B030D-6E8A-4147-A177-3AD203B41FA5}">
                      <a16:colId xmlns:a16="http://schemas.microsoft.com/office/drawing/2014/main" val="2659883840"/>
                    </a:ext>
                  </a:extLst>
                </a:gridCol>
                <a:gridCol w="879507">
                  <a:extLst>
                    <a:ext uri="{9D8B030D-6E8A-4147-A177-3AD203B41FA5}">
                      <a16:colId xmlns:a16="http://schemas.microsoft.com/office/drawing/2014/main" val="3755790339"/>
                    </a:ext>
                  </a:extLst>
                </a:gridCol>
                <a:gridCol w="952432">
                  <a:extLst>
                    <a:ext uri="{9D8B030D-6E8A-4147-A177-3AD203B41FA5}">
                      <a16:colId xmlns:a16="http://schemas.microsoft.com/office/drawing/2014/main" val="517963336"/>
                    </a:ext>
                  </a:extLst>
                </a:gridCol>
                <a:gridCol w="992301">
                  <a:extLst>
                    <a:ext uri="{9D8B030D-6E8A-4147-A177-3AD203B41FA5}">
                      <a16:colId xmlns:a16="http://schemas.microsoft.com/office/drawing/2014/main" val="210198385"/>
                    </a:ext>
                  </a:extLst>
                </a:gridCol>
                <a:gridCol w="915970">
                  <a:extLst>
                    <a:ext uri="{9D8B030D-6E8A-4147-A177-3AD203B41FA5}">
                      <a16:colId xmlns:a16="http://schemas.microsoft.com/office/drawing/2014/main" val="3708709061"/>
                    </a:ext>
                  </a:extLst>
                </a:gridCol>
                <a:gridCol w="1354872">
                  <a:extLst>
                    <a:ext uri="{9D8B030D-6E8A-4147-A177-3AD203B41FA5}">
                      <a16:colId xmlns:a16="http://schemas.microsoft.com/office/drawing/2014/main" val="3627385414"/>
                    </a:ext>
                  </a:extLst>
                </a:gridCol>
                <a:gridCol w="811015">
                  <a:extLst>
                    <a:ext uri="{9D8B030D-6E8A-4147-A177-3AD203B41FA5}">
                      <a16:colId xmlns:a16="http://schemas.microsoft.com/office/drawing/2014/main" val="1685469911"/>
                    </a:ext>
                  </a:extLst>
                </a:gridCol>
              </a:tblGrid>
              <a:tr h="3815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건물명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규모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토지면적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연면적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토지평단가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건물평단가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매매가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사용승인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136456"/>
                  </a:ext>
                </a:extLst>
              </a:tr>
              <a:tr h="3815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LC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타워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동교동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167-2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24.03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10F / B7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970.75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9310.35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360,545,970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37,592,572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350,000,000,000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220924"/>
                  </a:ext>
                </a:extLst>
              </a:tr>
              <a:tr h="3815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동교동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161-3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24.04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10F / B1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297,029,703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54,446,461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30,000,000,000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099999"/>
                  </a:ext>
                </a:extLst>
              </a:tr>
              <a:tr h="3815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위너스빌딩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동교동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161-10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24.05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12F / B2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129,411,765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22,633,745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11,000,000,000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5140297"/>
                  </a:ext>
                </a:extLst>
              </a:tr>
              <a:tr h="3815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서교동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354-12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24.04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5F / B1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292,207,792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99,337,748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45,000,000,000 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6009" marR="6009" marT="600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5796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D2100BAD-FBB5-4BF2-8FC2-5ECC5C7833FC}"/>
              </a:ext>
            </a:extLst>
          </p:cNvPr>
          <p:cNvGrpSpPr/>
          <p:nvPr/>
        </p:nvGrpSpPr>
        <p:grpSpPr>
          <a:xfrm>
            <a:off x="364332" y="4541979"/>
            <a:ext cx="3240414" cy="296198"/>
            <a:chOff x="364332" y="1118206"/>
            <a:chExt cx="3240414" cy="296198"/>
          </a:xfrm>
        </p:grpSpPr>
        <p:sp>
          <p:nvSpPr>
            <p:cNvPr id="10" name="Google Shape;300;p6">
              <a:extLst>
                <a:ext uri="{FF2B5EF4-FFF2-40B4-BE49-F238E27FC236}">
                  <a16:creationId xmlns:a16="http://schemas.microsoft.com/office/drawing/2014/main" id="{55117139-BAD4-4670-A74A-2DB42778C4E0}"/>
                </a:ext>
              </a:extLst>
            </p:cNvPr>
            <p:cNvSpPr/>
            <p:nvPr/>
          </p:nvSpPr>
          <p:spPr>
            <a:xfrm>
              <a:off x="446881" y="1149757"/>
              <a:ext cx="3157865" cy="264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smtClean="0">
                  <a:latin typeface="+mj-ea"/>
                  <a:ea typeface="+mj-ea"/>
                </a:rPr>
                <a:t>인근 매물</a:t>
              </a:r>
              <a:endParaRPr dirty="0">
                <a:latin typeface="+mj-ea"/>
                <a:ea typeface="+mj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5505B4-5D4A-476A-BED7-575EBB6F9AB6}"/>
                </a:ext>
              </a:extLst>
            </p:cNvPr>
            <p:cNvSpPr/>
            <p:nvPr/>
          </p:nvSpPr>
          <p:spPr>
            <a:xfrm>
              <a:off x="364332" y="1118206"/>
              <a:ext cx="99218" cy="227994"/>
            </a:xfrm>
            <a:prstGeom prst="rect">
              <a:avLst/>
            </a:prstGeom>
            <a:solidFill>
              <a:srgbClr val="004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871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2100BAD-FBB5-4BF2-8FC2-5ECC5C7833FC}"/>
              </a:ext>
            </a:extLst>
          </p:cNvPr>
          <p:cNvGrpSpPr/>
          <p:nvPr/>
        </p:nvGrpSpPr>
        <p:grpSpPr>
          <a:xfrm>
            <a:off x="364332" y="1084404"/>
            <a:ext cx="3240414" cy="296198"/>
            <a:chOff x="364332" y="1118206"/>
            <a:chExt cx="3240414" cy="296198"/>
          </a:xfrm>
        </p:grpSpPr>
        <p:sp>
          <p:nvSpPr>
            <p:cNvPr id="9" name="Google Shape;300;p6">
              <a:extLst>
                <a:ext uri="{FF2B5EF4-FFF2-40B4-BE49-F238E27FC236}">
                  <a16:creationId xmlns:a16="http://schemas.microsoft.com/office/drawing/2014/main" id="{55117139-BAD4-4670-A74A-2DB42778C4E0}"/>
                </a:ext>
              </a:extLst>
            </p:cNvPr>
            <p:cNvSpPr/>
            <p:nvPr/>
          </p:nvSpPr>
          <p:spPr>
            <a:xfrm>
              <a:off x="446881" y="1149757"/>
              <a:ext cx="3157865" cy="264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smtClean="0">
                  <a:latin typeface="+mj-ea"/>
                  <a:ea typeface="+mj-ea"/>
                </a:rPr>
                <a:t>토지이용계획</a:t>
              </a:r>
              <a:endParaRPr dirty="0">
                <a:latin typeface="+mj-ea"/>
                <a:ea typeface="+mj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E5505B4-5D4A-476A-BED7-575EBB6F9AB6}"/>
                </a:ext>
              </a:extLst>
            </p:cNvPr>
            <p:cNvSpPr/>
            <p:nvPr/>
          </p:nvSpPr>
          <p:spPr>
            <a:xfrm>
              <a:off x="364332" y="1118206"/>
              <a:ext cx="99218" cy="227994"/>
            </a:xfrm>
            <a:prstGeom prst="rect">
              <a:avLst/>
            </a:prstGeom>
            <a:solidFill>
              <a:srgbClr val="004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608" y="1460500"/>
            <a:ext cx="7442112" cy="576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2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2100BAD-FBB5-4BF2-8FC2-5ECC5C7833FC}"/>
              </a:ext>
            </a:extLst>
          </p:cNvPr>
          <p:cNvGrpSpPr/>
          <p:nvPr/>
        </p:nvGrpSpPr>
        <p:grpSpPr>
          <a:xfrm>
            <a:off x="364332" y="1084404"/>
            <a:ext cx="3240414" cy="296198"/>
            <a:chOff x="364332" y="1118206"/>
            <a:chExt cx="3240414" cy="296198"/>
          </a:xfrm>
        </p:grpSpPr>
        <p:sp>
          <p:nvSpPr>
            <p:cNvPr id="9" name="Google Shape;300;p6">
              <a:extLst>
                <a:ext uri="{FF2B5EF4-FFF2-40B4-BE49-F238E27FC236}">
                  <a16:creationId xmlns:a16="http://schemas.microsoft.com/office/drawing/2014/main" id="{55117139-BAD4-4670-A74A-2DB42778C4E0}"/>
                </a:ext>
              </a:extLst>
            </p:cNvPr>
            <p:cNvSpPr/>
            <p:nvPr/>
          </p:nvSpPr>
          <p:spPr>
            <a:xfrm>
              <a:off x="446881" y="1149757"/>
              <a:ext cx="3157865" cy="264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err="1" smtClean="0">
                  <a:latin typeface="+mj-ea"/>
                  <a:ea typeface="+mj-ea"/>
                </a:rPr>
                <a:t>건축물정보</a:t>
              </a:r>
              <a:endParaRPr dirty="0">
                <a:latin typeface="+mj-ea"/>
                <a:ea typeface="+mj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E5505B4-5D4A-476A-BED7-575EBB6F9AB6}"/>
                </a:ext>
              </a:extLst>
            </p:cNvPr>
            <p:cNvSpPr/>
            <p:nvPr/>
          </p:nvSpPr>
          <p:spPr>
            <a:xfrm>
              <a:off x="364332" y="1118206"/>
              <a:ext cx="99218" cy="227994"/>
            </a:xfrm>
            <a:prstGeom prst="rect">
              <a:avLst/>
            </a:prstGeom>
            <a:solidFill>
              <a:srgbClr val="004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38" y="1517650"/>
            <a:ext cx="9164651" cy="575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2100BAD-FBB5-4BF2-8FC2-5ECC5C7833FC}"/>
              </a:ext>
            </a:extLst>
          </p:cNvPr>
          <p:cNvGrpSpPr/>
          <p:nvPr/>
        </p:nvGrpSpPr>
        <p:grpSpPr>
          <a:xfrm>
            <a:off x="364332" y="1084404"/>
            <a:ext cx="3240414" cy="296198"/>
            <a:chOff x="364332" y="1118206"/>
            <a:chExt cx="3240414" cy="296198"/>
          </a:xfrm>
        </p:grpSpPr>
        <p:sp>
          <p:nvSpPr>
            <p:cNvPr id="8" name="Google Shape;300;p6">
              <a:extLst>
                <a:ext uri="{FF2B5EF4-FFF2-40B4-BE49-F238E27FC236}">
                  <a16:creationId xmlns:a16="http://schemas.microsoft.com/office/drawing/2014/main" id="{55117139-BAD4-4670-A74A-2DB42778C4E0}"/>
                </a:ext>
              </a:extLst>
            </p:cNvPr>
            <p:cNvSpPr/>
            <p:nvPr/>
          </p:nvSpPr>
          <p:spPr>
            <a:xfrm>
              <a:off x="446881" y="1149757"/>
              <a:ext cx="3157865" cy="264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err="1" smtClean="0">
                  <a:latin typeface="+mj-ea"/>
                  <a:ea typeface="+mj-ea"/>
                </a:rPr>
                <a:t>건축물정보</a:t>
              </a:r>
              <a:endParaRPr dirty="0">
                <a:latin typeface="+mj-ea"/>
                <a:ea typeface="+mj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E5505B4-5D4A-476A-BED7-575EBB6F9AB6}"/>
                </a:ext>
              </a:extLst>
            </p:cNvPr>
            <p:cNvSpPr/>
            <p:nvPr/>
          </p:nvSpPr>
          <p:spPr>
            <a:xfrm>
              <a:off x="364332" y="1118206"/>
              <a:ext cx="99218" cy="227994"/>
            </a:xfrm>
            <a:prstGeom prst="rect">
              <a:avLst/>
            </a:prstGeom>
            <a:solidFill>
              <a:srgbClr val="004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3" y="1765300"/>
            <a:ext cx="9936664" cy="396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6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8" t="564" r="23346" b="1559"/>
          <a:stretch/>
        </p:blipFill>
        <p:spPr>
          <a:xfrm>
            <a:off x="3757434" y="1398955"/>
            <a:ext cx="3291066" cy="2737635"/>
          </a:xfrm>
          <a:prstGeom prst="rect">
            <a:avLst/>
          </a:prstGeom>
          <a:ln>
            <a:noFill/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EC52645-2D61-4A2C-B326-CBB73BC9100F}"/>
              </a:ext>
            </a:extLst>
          </p:cNvPr>
          <p:cNvGrpSpPr/>
          <p:nvPr/>
        </p:nvGrpSpPr>
        <p:grpSpPr>
          <a:xfrm>
            <a:off x="0" y="0"/>
            <a:ext cx="10691812" cy="7559674"/>
            <a:chOff x="0" y="0"/>
            <a:chExt cx="10691812" cy="755967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9F5AF2C-64A1-4C9C-A41C-22D5045E7D8D}"/>
                </a:ext>
              </a:extLst>
            </p:cNvPr>
            <p:cNvGrpSpPr/>
            <p:nvPr/>
          </p:nvGrpSpPr>
          <p:grpSpPr>
            <a:xfrm>
              <a:off x="336328" y="1398956"/>
              <a:ext cx="10019041" cy="2554494"/>
              <a:chOff x="336328" y="1398956"/>
              <a:chExt cx="10019041" cy="2554494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D82A394C-079F-4DF4-B493-94619DE59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328" y="1404178"/>
                <a:ext cx="3199126" cy="2549272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6A108A3D-A3D3-452D-9580-CB7D3D77B0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6458" y="1398956"/>
                <a:ext cx="3198898" cy="2549272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AE53C7-D992-442D-B883-D145BD9FCF9F}"/>
                  </a:ext>
                </a:extLst>
              </p:cNvPr>
              <p:cNvGrpSpPr/>
              <p:nvPr/>
            </p:nvGrpSpPr>
            <p:grpSpPr>
              <a:xfrm>
                <a:off x="7156243" y="1398956"/>
                <a:ext cx="3199126" cy="2549272"/>
                <a:chOff x="7156243" y="1398956"/>
                <a:chExt cx="3199126" cy="2549272"/>
              </a:xfrm>
            </p:grpSpPr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E8869F5D-6155-4964-B0A1-F4DDE7EB4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6243" y="1398956"/>
                  <a:ext cx="3199126" cy="254927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1F6915DC-C974-4A01-98DB-EA984DC702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56358" y="1398956"/>
                  <a:ext cx="3198898" cy="254927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CFED7CD-2E94-4E1D-ABC2-B3E4AFA27DA5}"/>
                </a:ext>
              </a:extLst>
            </p:cNvPr>
            <p:cNvSpPr/>
            <p:nvPr/>
          </p:nvSpPr>
          <p:spPr>
            <a:xfrm>
              <a:off x="0" y="0"/>
              <a:ext cx="10691812" cy="7559674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19F15-37F3-4CBE-A323-A3C6E76756A4}"/>
              </a:ext>
            </a:extLst>
          </p:cNvPr>
          <p:cNvSpPr/>
          <p:nvPr/>
        </p:nvSpPr>
        <p:spPr>
          <a:xfrm>
            <a:off x="7156130" y="1398955"/>
            <a:ext cx="3199126" cy="2753811"/>
          </a:xfrm>
          <a:prstGeom prst="rect">
            <a:avLst/>
          </a:prstGeom>
          <a:solidFill>
            <a:srgbClr val="F3F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D90D18-275C-4C73-ABE3-53336094A38A}"/>
              </a:ext>
            </a:extLst>
          </p:cNvPr>
          <p:cNvSpPr/>
          <p:nvPr/>
        </p:nvSpPr>
        <p:spPr>
          <a:xfrm>
            <a:off x="336328" y="4651610"/>
            <a:ext cx="10018928" cy="2520715"/>
          </a:xfrm>
          <a:prstGeom prst="rect">
            <a:avLst/>
          </a:prstGeom>
          <a:solidFill>
            <a:srgbClr val="F3F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57BCD5A-77CB-4A37-AD95-78E5C5E14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311667"/>
              </p:ext>
            </p:extLst>
          </p:nvPr>
        </p:nvGraphicFramePr>
        <p:xfrm>
          <a:off x="495301" y="4696985"/>
          <a:ext cx="9686924" cy="2404476"/>
        </p:xfrm>
        <a:graphic>
          <a:graphicData uri="http://schemas.openxmlformats.org/drawingml/2006/table">
            <a:tbl>
              <a:tblPr/>
              <a:tblGrid>
                <a:gridCol w="9686924">
                  <a:extLst>
                    <a:ext uri="{9D8B030D-6E8A-4147-A177-3AD203B41FA5}">
                      <a16:colId xmlns:a16="http://schemas.microsoft.com/office/drawing/2014/main" val="1289087881"/>
                    </a:ext>
                  </a:extLst>
                </a:gridCol>
              </a:tblGrid>
              <a:tr h="2404476">
                <a:tc>
                  <a:txBody>
                    <a:bodyPr/>
                    <a:lstStyle/>
                    <a:p>
                      <a:pPr marL="285750" indent="-2857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본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물건은 </a:t>
                      </a:r>
                      <a:r>
                        <a:rPr lang="ko-KR" altLang="en-US" sz="14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홍대역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C66929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b="1" i="0" u="none" strike="noStrike" dirty="0" smtClean="0">
                          <a:solidFill>
                            <a:srgbClr val="C66929"/>
                          </a:solidFill>
                          <a:effectLst/>
                          <a:latin typeface="+mn-ea"/>
                          <a:ea typeface="+mn-ea"/>
                        </a:rPr>
                        <a:t>호선</a:t>
                      </a:r>
                      <a:r>
                        <a:rPr lang="en-US" altLang="ko-KR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i="0" u="none" strike="noStrike" dirty="0" err="1" smtClean="0">
                          <a:solidFill>
                            <a:srgbClr val="6BCBCE"/>
                          </a:solidFill>
                          <a:effectLst/>
                          <a:latin typeface="+mn-ea"/>
                          <a:ea typeface="+mn-ea"/>
                        </a:rPr>
                        <a:t>경의중앙선</a:t>
                      </a:r>
                      <a:r>
                        <a:rPr lang="en-US" altLang="ko-KR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i="0" u="none" strike="noStrike" dirty="0" smtClean="0">
                          <a:solidFill>
                            <a:srgbClr val="42A6E7"/>
                          </a:solidFill>
                          <a:effectLst/>
                          <a:latin typeface="+mn-ea"/>
                          <a:ea typeface="+mn-ea"/>
                        </a:rPr>
                        <a:t>공항철도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번 출구 앞 초역세권 빌딩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85750" indent="-2857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양화로 코너에 접합 빌딩으로 가시성이 좋고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유동인구 최상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85750" indent="-2857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홍대역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메인상권에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위치하여 최상의 입지와 접근성이 뛰어남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85750" indent="-2857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용적율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394%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 인근 건물의</a:t>
                      </a:r>
                      <a:r>
                        <a:rPr lang="ko-KR" alt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경우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500%~820% </a:t>
                      </a:r>
                      <a:r>
                        <a:rPr lang="ko-KR" altLang="en-US" sz="14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용적율로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증축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대수선으로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수익성 개선 유망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85750" indent="-2857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옥상 전광판 임대</a:t>
                      </a:r>
                      <a:r>
                        <a:rPr lang="ko-KR" altLang="en-US" sz="1400" b="1" i="0" u="none" strike="noStrike" baseline="0" dirty="0" smtClean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1,200</a:t>
                      </a:r>
                      <a:r>
                        <a:rPr lang="ko-KR" alt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85750" indent="-2857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88041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2208784-076B-47B6-ACB3-A1DA455C7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318837"/>
              </p:ext>
            </p:extLst>
          </p:nvPr>
        </p:nvGraphicFramePr>
        <p:xfrm>
          <a:off x="7156244" y="1574000"/>
          <a:ext cx="3198898" cy="2306269"/>
        </p:xfrm>
        <a:graphic>
          <a:graphicData uri="http://schemas.openxmlformats.org/drawingml/2006/table">
            <a:tbl>
              <a:tblPr/>
              <a:tblGrid>
                <a:gridCol w="3198898">
                  <a:extLst>
                    <a:ext uri="{9D8B030D-6E8A-4147-A177-3AD203B41FA5}">
                      <a16:colId xmlns:a16="http://schemas.microsoft.com/office/drawing/2014/main" val="1289087881"/>
                    </a:ext>
                  </a:extLst>
                </a:gridCol>
              </a:tblGrid>
              <a:tr h="230626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매각가</a:t>
                      </a:r>
                      <a:endParaRPr lang="en-US" altLang="ko-KR" sz="28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  <a:p>
                      <a:pPr algn="ctr" fontAlgn="b"/>
                      <a:r>
                        <a:rPr lang="en-US" altLang="ko-KR" sz="2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420</a:t>
                      </a:r>
                      <a:r>
                        <a:rPr lang="ko-KR" altLang="en-US" sz="2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억원</a:t>
                      </a:r>
                      <a:endParaRPr lang="en-US" altLang="ko-KR" sz="28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  <a:p>
                      <a:pPr algn="ctr" fontAlgn="b"/>
                      <a:endParaRPr lang="en-US" altLang="ko-KR" sz="8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  <a:p>
                      <a:pPr algn="ctr" fontAlgn="b"/>
                      <a:r>
                        <a:rPr lang="ko-KR" altLang="en-US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건축면적당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: 3,860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만원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평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ctr" fontAlgn="b"/>
                      <a:endParaRPr lang="en-US" altLang="ko-KR" sz="3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  <a:p>
                      <a:pPr algn="ctr" fontAlgn="b"/>
                      <a:r>
                        <a:rPr lang="ko-KR" altLang="en-US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토지면적당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: 21,191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만원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평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880412"/>
                  </a:ext>
                </a:extLst>
              </a:tr>
            </a:tbl>
          </a:graphicData>
        </a:graphic>
      </p:graphicFrame>
      <p:sp>
        <p:nvSpPr>
          <p:cNvPr id="33" name="자유형 32"/>
          <p:cNvSpPr/>
          <p:nvPr/>
        </p:nvSpPr>
        <p:spPr>
          <a:xfrm>
            <a:off x="4777928" y="2473712"/>
            <a:ext cx="497665" cy="506847"/>
          </a:xfrm>
          <a:custGeom>
            <a:avLst/>
            <a:gdLst>
              <a:gd name="connsiteX0" fmla="*/ 245268 w 645318"/>
              <a:gd name="connsiteY0" fmla="*/ 0 h 657225"/>
              <a:gd name="connsiteX1" fmla="*/ 0 w 645318"/>
              <a:gd name="connsiteY1" fmla="*/ 221456 h 657225"/>
              <a:gd name="connsiteX2" fmla="*/ 392906 w 645318"/>
              <a:gd name="connsiteY2" fmla="*/ 657225 h 657225"/>
              <a:gd name="connsiteX3" fmla="*/ 645318 w 645318"/>
              <a:gd name="connsiteY3" fmla="*/ 426243 h 657225"/>
              <a:gd name="connsiteX4" fmla="*/ 245268 w 645318"/>
              <a:gd name="connsiteY4" fmla="*/ 0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318" h="657225">
                <a:moveTo>
                  <a:pt x="245268" y="0"/>
                </a:moveTo>
                <a:lnTo>
                  <a:pt x="0" y="221456"/>
                </a:lnTo>
                <a:lnTo>
                  <a:pt x="392906" y="657225"/>
                </a:lnTo>
                <a:lnTo>
                  <a:pt x="645318" y="426243"/>
                </a:lnTo>
                <a:lnTo>
                  <a:pt x="245268" y="0"/>
                </a:lnTo>
                <a:close/>
              </a:path>
            </a:pathLst>
          </a:cu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350596" y="2601781"/>
            <a:ext cx="151680" cy="15168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endParaRPr lang="ko-KR" altLang="en-US" sz="1050" b="1" dirty="0">
              <a:solidFill>
                <a:schemeClr val="tx1">
                  <a:lumMod val="85000"/>
                  <a:lumOff val="1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686897" y="2960869"/>
            <a:ext cx="151680" cy="15168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9</a:t>
            </a:r>
            <a:endParaRPr lang="ko-KR" altLang="en-US" sz="1050" b="1" dirty="0">
              <a:solidFill>
                <a:schemeClr val="tx1">
                  <a:lumMod val="85000"/>
                  <a:lumOff val="1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0" t="9930" r="12507" b="11254"/>
          <a:stretch/>
        </p:blipFill>
        <p:spPr>
          <a:xfrm>
            <a:off x="336214" y="1373867"/>
            <a:ext cx="3192799" cy="276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04;p30">
            <a:extLst>
              <a:ext uri="{FF2B5EF4-FFF2-40B4-BE49-F238E27FC236}">
                <a16:creationId xmlns:a16="http://schemas.microsoft.com/office/drawing/2014/main" id="{14FFA982-D3A8-4933-A3E7-AB64DE84F8BD}"/>
              </a:ext>
            </a:extLst>
          </p:cNvPr>
          <p:cNvSpPr txBox="1"/>
          <p:nvPr/>
        </p:nvSpPr>
        <p:spPr>
          <a:xfrm>
            <a:off x="1316" y="5865205"/>
            <a:ext cx="1069049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Arial"/>
              </a:rPr>
              <a:t>대표 강병일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Arial"/>
              </a:rPr>
              <a:t>010-5342-5321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814279"/>
              </p:ext>
            </p:extLst>
          </p:nvPr>
        </p:nvGraphicFramePr>
        <p:xfrm>
          <a:off x="317869" y="1460497"/>
          <a:ext cx="4538718" cy="5759455"/>
        </p:xfrm>
        <a:graphic>
          <a:graphicData uri="http://schemas.openxmlformats.org/drawingml/2006/table">
            <a:tbl>
              <a:tblPr/>
              <a:tblGrid>
                <a:gridCol w="1254377">
                  <a:extLst>
                    <a:ext uri="{9D8B030D-6E8A-4147-A177-3AD203B41FA5}">
                      <a16:colId xmlns:a16="http://schemas.microsoft.com/office/drawing/2014/main" val="3327315425"/>
                    </a:ext>
                  </a:extLst>
                </a:gridCol>
                <a:gridCol w="1453174">
                  <a:extLst>
                    <a:ext uri="{9D8B030D-6E8A-4147-A177-3AD203B41FA5}">
                      <a16:colId xmlns:a16="http://schemas.microsoft.com/office/drawing/2014/main" val="2508408312"/>
                    </a:ext>
                  </a:extLst>
                </a:gridCol>
                <a:gridCol w="377993">
                  <a:extLst>
                    <a:ext uri="{9D8B030D-6E8A-4147-A177-3AD203B41FA5}">
                      <a16:colId xmlns:a16="http://schemas.microsoft.com/office/drawing/2014/main" val="1673627546"/>
                    </a:ext>
                  </a:extLst>
                </a:gridCol>
                <a:gridCol w="1453174">
                  <a:extLst>
                    <a:ext uri="{9D8B030D-6E8A-4147-A177-3AD203B41FA5}">
                      <a16:colId xmlns:a16="http://schemas.microsoft.com/office/drawing/2014/main" val="2206641234"/>
                    </a:ext>
                  </a:extLst>
                </a:gridCol>
              </a:tblGrid>
              <a:tr h="443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소 재 지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서울특별시 강남구 신사동 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629-26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외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필지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872063"/>
                  </a:ext>
                </a:extLst>
              </a:tr>
              <a:tr h="443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지역지구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일반상업지역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종일반주거지역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71134"/>
                  </a:ext>
                </a:extLst>
              </a:tr>
              <a:tr h="443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주 용 도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업무시설 근린생활시설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505545"/>
                  </a:ext>
                </a:extLst>
              </a:tr>
              <a:tr h="443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대지면적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838.30㎡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/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253.59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728781"/>
                  </a:ext>
                </a:extLst>
              </a:tr>
              <a:tr h="443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연 면 적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6,365.55㎡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/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1,925.58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854041"/>
                  </a:ext>
                </a:extLst>
              </a:tr>
              <a:tr h="443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건 폐 율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53.86%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(136.58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182088"/>
                  </a:ext>
                </a:extLst>
              </a:tr>
              <a:tr h="443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용 적 율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513.86%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(1303.07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04428"/>
                  </a:ext>
                </a:extLst>
              </a:tr>
              <a:tr h="443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주요구조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철근콘크리트조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802457"/>
                  </a:ext>
                </a:extLst>
              </a:tr>
              <a:tr h="443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건물규모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지상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 /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지하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93901"/>
                  </a:ext>
                </a:extLst>
              </a:tr>
              <a:tr h="443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주차대수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대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옥내기계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자주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3)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063013"/>
                  </a:ext>
                </a:extLst>
              </a:tr>
              <a:tr h="443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승 강 기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대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승용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비상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1)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80887"/>
                  </a:ext>
                </a:extLst>
              </a:tr>
              <a:tr h="443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도로현황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40m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811650"/>
                  </a:ext>
                </a:extLst>
              </a:tr>
              <a:tr h="443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사용승인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2006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8384" marR="8384" marT="83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099619"/>
                  </a:ext>
                </a:extLst>
              </a:tr>
            </a:tbl>
          </a:graphicData>
        </a:graphic>
      </p:graphicFrame>
      <p:cxnSp>
        <p:nvCxnSpPr>
          <p:cNvPr id="28" name="Google Shape;301;p6">
            <a:extLst>
              <a:ext uri="{FF2B5EF4-FFF2-40B4-BE49-F238E27FC236}">
                <a16:creationId xmlns:a16="http://schemas.microsoft.com/office/drawing/2014/main" id="{0A89663C-949D-496B-A9CD-9D72E025DBF2}"/>
              </a:ext>
            </a:extLst>
          </p:cNvPr>
          <p:cNvCxnSpPr>
            <a:cxnSpLocks/>
          </p:cNvCxnSpPr>
          <p:nvPr/>
        </p:nvCxnSpPr>
        <p:spPr>
          <a:xfrm flipV="1">
            <a:off x="364332" y="1460495"/>
            <a:ext cx="4445793" cy="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" name="Google Shape;302;p6">
            <a:extLst>
              <a:ext uri="{FF2B5EF4-FFF2-40B4-BE49-F238E27FC236}">
                <a16:creationId xmlns:a16="http://schemas.microsoft.com/office/drawing/2014/main" id="{E373F895-69F0-4F2A-BDE6-FBA429A4FDEF}"/>
              </a:ext>
            </a:extLst>
          </p:cNvPr>
          <p:cNvCxnSpPr>
            <a:cxnSpLocks/>
          </p:cNvCxnSpPr>
          <p:nvPr/>
        </p:nvCxnSpPr>
        <p:spPr>
          <a:xfrm>
            <a:off x="364332" y="7219949"/>
            <a:ext cx="444579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D2100BAD-FBB5-4BF2-8FC2-5ECC5C7833FC}"/>
              </a:ext>
            </a:extLst>
          </p:cNvPr>
          <p:cNvGrpSpPr/>
          <p:nvPr/>
        </p:nvGrpSpPr>
        <p:grpSpPr>
          <a:xfrm>
            <a:off x="364332" y="1084404"/>
            <a:ext cx="3240414" cy="296198"/>
            <a:chOff x="364332" y="1118206"/>
            <a:chExt cx="3240414" cy="296198"/>
          </a:xfrm>
        </p:grpSpPr>
        <p:sp>
          <p:nvSpPr>
            <p:cNvPr id="10" name="Google Shape;300;p6">
              <a:extLst>
                <a:ext uri="{FF2B5EF4-FFF2-40B4-BE49-F238E27FC236}">
                  <a16:creationId xmlns:a16="http://schemas.microsoft.com/office/drawing/2014/main" id="{55117139-BAD4-4670-A74A-2DB42778C4E0}"/>
                </a:ext>
              </a:extLst>
            </p:cNvPr>
            <p:cNvSpPr/>
            <p:nvPr/>
          </p:nvSpPr>
          <p:spPr>
            <a:xfrm>
              <a:off x="446881" y="1149757"/>
              <a:ext cx="3157865" cy="264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smtClean="0">
                  <a:latin typeface="+mj-ea"/>
                  <a:ea typeface="+mj-ea"/>
                </a:rPr>
                <a:t>건축 </a:t>
              </a:r>
              <a:r>
                <a:rPr lang="ko-KR" altLang="en-US" dirty="0">
                  <a:latin typeface="+mj-ea"/>
                  <a:ea typeface="+mj-ea"/>
                </a:rPr>
                <a:t>개요</a:t>
              </a:r>
              <a:endParaRPr dirty="0">
                <a:latin typeface="+mj-ea"/>
                <a:ea typeface="+mj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E5505B4-5D4A-476A-BED7-575EBB6F9AB6}"/>
                </a:ext>
              </a:extLst>
            </p:cNvPr>
            <p:cNvSpPr/>
            <p:nvPr/>
          </p:nvSpPr>
          <p:spPr>
            <a:xfrm>
              <a:off x="364332" y="1118206"/>
              <a:ext cx="99218" cy="227994"/>
            </a:xfrm>
            <a:prstGeom prst="rect">
              <a:avLst/>
            </a:prstGeom>
            <a:solidFill>
              <a:srgbClr val="004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" t="7144" b="12816"/>
          <a:stretch/>
        </p:blipFill>
        <p:spPr>
          <a:xfrm>
            <a:off x="4895850" y="1428227"/>
            <a:ext cx="5210175" cy="579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9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100BAD-FBB5-4BF2-8FC2-5ECC5C7833FC}"/>
              </a:ext>
            </a:extLst>
          </p:cNvPr>
          <p:cNvGrpSpPr/>
          <p:nvPr/>
        </p:nvGrpSpPr>
        <p:grpSpPr>
          <a:xfrm>
            <a:off x="364332" y="1084404"/>
            <a:ext cx="3240414" cy="296198"/>
            <a:chOff x="364332" y="1118206"/>
            <a:chExt cx="3240414" cy="296198"/>
          </a:xfrm>
        </p:grpSpPr>
        <p:sp>
          <p:nvSpPr>
            <p:cNvPr id="21" name="Google Shape;300;p6">
              <a:extLst>
                <a:ext uri="{FF2B5EF4-FFF2-40B4-BE49-F238E27FC236}">
                  <a16:creationId xmlns:a16="http://schemas.microsoft.com/office/drawing/2014/main" id="{55117139-BAD4-4670-A74A-2DB42778C4E0}"/>
                </a:ext>
              </a:extLst>
            </p:cNvPr>
            <p:cNvSpPr/>
            <p:nvPr/>
          </p:nvSpPr>
          <p:spPr>
            <a:xfrm>
              <a:off x="446881" y="1149757"/>
              <a:ext cx="3157865" cy="264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smtClean="0">
                  <a:latin typeface="+mj-ea"/>
                  <a:ea typeface="+mj-ea"/>
                </a:rPr>
                <a:t>물건 개요</a:t>
              </a:r>
              <a:endParaRPr dirty="0">
                <a:latin typeface="+mj-ea"/>
                <a:ea typeface="+mj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E5505B4-5D4A-476A-BED7-575EBB6F9AB6}"/>
                </a:ext>
              </a:extLst>
            </p:cNvPr>
            <p:cNvSpPr/>
            <p:nvPr/>
          </p:nvSpPr>
          <p:spPr>
            <a:xfrm>
              <a:off x="364332" y="1118206"/>
              <a:ext cx="99218" cy="227994"/>
            </a:xfrm>
            <a:prstGeom prst="rect">
              <a:avLst/>
            </a:prstGeom>
            <a:solidFill>
              <a:srgbClr val="004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9" t="16664" r="21250" b="28270"/>
          <a:stretch/>
        </p:blipFill>
        <p:spPr>
          <a:xfrm>
            <a:off x="364332" y="1412153"/>
            <a:ext cx="4968332" cy="577214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290025"/>
              </p:ext>
            </p:extLst>
          </p:nvPr>
        </p:nvGraphicFramePr>
        <p:xfrm>
          <a:off x="5332664" y="1412155"/>
          <a:ext cx="4859421" cy="5772144"/>
        </p:xfrm>
        <a:graphic>
          <a:graphicData uri="http://schemas.openxmlformats.org/drawingml/2006/table">
            <a:tbl>
              <a:tblPr/>
              <a:tblGrid>
                <a:gridCol w="637600">
                  <a:extLst>
                    <a:ext uri="{9D8B030D-6E8A-4147-A177-3AD203B41FA5}">
                      <a16:colId xmlns:a16="http://schemas.microsoft.com/office/drawing/2014/main" val="3839465934"/>
                    </a:ext>
                  </a:extLst>
                </a:gridCol>
                <a:gridCol w="901748">
                  <a:extLst>
                    <a:ext uri="{9D8B030D-6E8A-4147-A177-3AD203B41FA5}">
                      <a16:colId xmlns:a16="http://schemas.microsoft.com/office/drawing/2014/main" val="1863097962"/>
                    </a:ext>
                  </a:extLst>
                </a:gridCol>
                <a:gridCol w="1270645">
                  <a:extLst>
                    <a:ext uri="{9D8B030D-6E8A-4147-A177-3AD203B41FA5}">
                      <a16:colId xmlns:a16="http://schemas.microsoft.com/office/drawing/2014/main" val="1012640785"/>
                    </a:ext>
                  </a:extLst>
                </a:gridCol>
                <a:gridCol w="635323">
                  <a:extLst>
                    <a:ext uri="{9D8B030D-6E8A-4147-A177-3AD203B41FA5}">
                      <a16:colId xmlns:a16="http://schemas.microsoft.com/office/drawing/2014/main" val="1767429783"/>
                    </a:ext>
                  </a:extLst>
                </a:gridCol>
                <a:gridCol w="471368">
                  <a:extLst>
                    <a:ext uri="{9D8B030D-6E8A-4147-A177-3AD203B41FA5}">
                      <a16:colId xmlns:a16="http://schemas.microsoft.com/office/drawing/2014/main" val="709762218"/>
                    </a:ext>
                  </a:extLst>
                </a:gridCol>
                <a:gridCol w="942737">
                  <a:extLst>
                    <a:ext uri="{9D8B030D-6E8A-4147-A177-3AD203B41FA5}">
                      <a16:colId xmlns:a16="http://schemas.microsoft.com/office/drawing/2014/main" val="3418500658"/>
                    </a:ext>
                  </a:extLst>
                </a:gridCol>
              </a:tblGrid>
              <a:tr h="36075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소재지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서울특별시 강남구 신사동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629-26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외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필지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991643"/>
                  </a:ext>
                </a:extLst>
              </a:tr>
              <a:tr h="360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주변역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압구정역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호선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도로상황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40m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881557"/>
                  </a:ext>
                </a:extLst>
              </a:tr>
              <a:tr h="36075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토지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대지면적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838.30㎡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253.59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6812" marR="6812" marT="681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541839"/>
                  </a:ext>
                </a:extLst>
              </a:tr>
              <a:tr h="360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용도지역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일반상업지역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종일반주거지역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506383"/>
                  </a:ext>
                </a:extLst>
              </a:tr>
              <a:tr h="360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공시지가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3,612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만원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/㎡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11,941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만원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177290"/>
                  </a:ext>
                </a:extLst>
              </a:tr>
              <a:tr h="360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총액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: 30,279,396,000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30754"/>
                  </a:ext>
                </a:extLst>
              </a:tr>
              <a:tr h="360759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건물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연면적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6,365.55㎡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1,925.58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369501"/>
                  </a:ext>
                </a:extLst>
              </a:tr>
              <a:tr h="360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건축면적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451.53㎡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136.59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044426"/>
                  </a:ext>
                </a:extLst>
              </a:tr>
              <a:tr h="360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건페율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53.86%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용적율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513.86%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756817"/>
                  </a:ext>
                </a:extLst>
              </a:tr>
              <a:tr h="360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규모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지상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 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지하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승강기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승용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비상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1)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77718"/>
                  </a:ext>
                </a:extLst>
              </a:tr>
              <a:tr h="360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대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옥내기계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14, 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자주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3)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사용승인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2006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767269"/>
                  </a:ext>
                </a:extLst>
              </a:tr>
              <a:tr h="360759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금액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보증금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LOI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12" marR="102184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관리비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12" marR="102184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994328"/>
                  </a:ext>
                </a:extLst>
              </a:tr>
              <a:tr h="360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임대료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12" marR="102184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기타수익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12" marR="102184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185310"/>
                  </a:ext>
                </a:extLst>
              </a:tr>
              <a:tr h="360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건물가액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12" marR="102184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평당가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57,125,679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만원</a:t>
                      </a:r>
                    </a:p>
                  </a:txBody>
                  <a:tcPr marL="6812" marR="102184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786740"/>
                  </a:ext>
                </a:extLst>
              </a:tr>
              <a:tr h="360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토지가액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12" marR="102184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평당가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433,778,318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만원</a:t>
                      </a:r>
                    </a:p>
                  </a:txBody>
                  <a:tcPr marL="6812" marR="102184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407943"/>
                  </a:ext>
                </a:extLst>
              </a:tr>
              <a:tr h="360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매매가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1,100</a:t>
                      </a:r>
                      <a:r>
                        <a:rPr lang="ko-KR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억원</a:t>
                      </a:r>
                    </a:p>
                  </a:txBody>
                  <a:tcPr marL="6812" marR="102184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수익율</a:t>
                      </a:r>
                    </a:p>
                  </a:txBody>
                  <a:tcPr marL="6812" marR="6812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12" marR="102184" marT="68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006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53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" r="10934"/>
          <a:stretch/>
        </p:blipFill>
        <p:spPr>
          <a:xfrm>
            <a:off x="409575" y="1462912"/>
            <a:ext cx="9848850" cy="5767871"/>
          </a:xfrm>
          <a:prstGeom prst="rect">
            <a:avLst/>
          </a:prstGeom>
          <a:ln w="38100">
            <a:noFill/>
          </a:ln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5528C589-F02A-46CC-B50F-F0AF2258AD5F}"/>
              </a:ext>
            </a:extLst>
          </p:cNvPr>
          <p:cNvSpPr/>
          <p:nvPr/>
        </p:nvSpPr>
        <p:spPr>
          <a:xfrm rot="8543772">
            <a:off x="8413196" y="6709684"/>
            <a:ext cx="176618" cy="173282"/>
          </a:xfrm>
          <a:prstGeom prst="triangle">
            <a:avLst>
              <a:gd name="adj" fmla="val 5302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2100BAD-FBB5-4BF2-8FC2-5ECC5C7833FC}"/>
              </a:ext>
            </a:extLst>
          </p:cNvPr>
          <p:cNvGrpSpPr/>
          <p:nvPr/>
        </p:nvGrpSpPr>
        <p:grpSpPr>
          <a:xfrm>
            <a:off x="364332" y="1084404"/>
            <a:ext cx="3240414" cy="296198"/>
            <a:chOff x="364332" y="1118206"/>
            <a:chExt cx="3240414" cy="296198"/>
          </a:xfrm>
        </p:grpSpPr>
        <p:sp>
          <p:nvSpPr>
            <p:cNvPr id="44" name="Google Shape;300;p6">
              <a:extLst>
                <a:ext uri="{FF2B5EF4-FFF2-40B4-BE49-F238E27FC236}">
                  <a16:creationId xmlns:a16="http://schemas.microsoft.com/office/drawing/2014/main" id="{55117139-BAD4-4670-A74A-2DB42778C4E0}"/>
                </a:ext>
              </a:extLst>
            </p:cNvPr>
            <p:cNvSpPr/>
            <p:nvPr/>
          </p:nvSpPr>
          <p:spPr>
            <a:xfrm>
              <a:off x="446881" y="1149757"/>
              <a:ext cx="3157865" cy="264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smtClean="0">
                  <a:latin typeface="+mj-ea"/>
                  <a:ea typeface="+mj-ea"/>
                </a:rPr>
                <a:t>위치도 </a:t>
              </a:r>
              <a:r>
                <a:rPr lang="en-US" altLang="ko-KR" dirty="0" smtClean="0">
                  <a:latin typeface="+mj-ea"/>
                  <a:ea typeface="+mj-ea"/>
                </a:rPr>
                <a:t>/ 3D</a:t>
              </a:r>
              <a:endParaRPr dirty="0">
                <a:latin typeface="+mj-ea"/>
                <a:ea typeface="+mj-ea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E5505B4-5D4A-476A-BED7-575EBB6F9AB6}"/>
                </a:ext>
              </a:extLst>
            </p:cNvPr>
            <p:cNvSpPr/>
            <p:nvPr/>
          </p:nvSpPr>
          <p:spPr>
            <a:xfrm>
              <a:off x="364332" y="1118206"/>
              <a:ext cx="99218" cy="227994"/>
            </a:xfrm>
            <a:prstGeom prst="rect">
              <a:avLst/>
            </a:prstGeom>
            <a:solidFill>
              <a:srgbClr val="004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4514E72F-5ECA-41DE-A11C-0A33C1BBFC3A}"/>
              </a:ext>
            </a:extLst>
          </p:cNvPr>
          <p:cNvSpPr/>
          <p:nvPr/>
        </p:nvSpPr>
        <p:spPr>
          <a:xfrm>
            <a:off x="4193186" y="3495109"/>
            <a:ext cx="1684726" cy="170347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9" name="이등변 삼각형 48"/>
          <p:cNvSpPr/>
          <p:nvPr/>
        </p:nvSpPr>
        <p:spPr>
          <a:xfrm rot="8323203">
            <a:off x="3923759" y="3246082"/>
            <a:ext cx="1355053" cy="1115676"/>
          </a:xfrm>
          <a:prstGeom prst="triangl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7000"/>
                </a:schemeClr>
              </a:gs>
              <a:gs pos="50000">
                <a:schemeClr val="accent1">
                  <a:alpha val="67000"/>
                  <a:lumMod val="100000"/>
                </a:schemeClr>
              </a:gs>
              <a:gs pos="100000">
                <a:srgbClr val="002060">
                  <a:alpha val="4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F1F26CB-7E5F-4860-BDFB-F1991A1B10C9}"/>
              </a:ext>
            </a:extLst>
          </p:cNvPr>
          <p:cNvSpPr/>
          <p:nvPr/>
        </p:nvSpPr>
        <p:spPr>
          <a:xfrm>
            <a:off x="4865323" y="4151868"/>
            <a:ext cx="340452" cy="344241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1905000" y="1485900"/>
            <a:ext cx="1386840" cy="5722620"/>
          </a:xfrm>
          <a:custGeom>
            <a:avLst/>
            <a:gdLst>
              <a:gd name="connsiteX0" fmla="*/ 0 w 1386840"/>
              <a:gd name="connsiteY0" fmla="*/ 0 h 5722620"/>
              <a:gd name="connsiteX1" fmla="*/ 533400 w 1386840"/>
              <a:gd name="connsiteY1" fmla="*/ 723900 h 5722620"/>
              <a:gd name="connsiteX2" fmla="*/ 601980 w 1386840"/>
              <a:gd name="connsiteY2" fmla="*/ 807720 h 5722620"/>
              <a:gd name="connsiteX3" fmla="*/ 990600 w 1386840"/>
              <a:gd name="connsiteY3" fmla="*/ 1021080 h 5722620"/>
              <a:gd name="connsiteX4" fmla="*/ 1310640 w 1386840"/>
              <a:gd name="connsiteY4" fmla="*/ 1211580 h 5722620"/>
              <a:gd name="connsiteX5" fmla="*/ 1386840 w 1386840"/>
              <a:gd name="connsiteY5" fmla="*/ 1348740 h 5722620"/>
              <a:gd name="connsiteX6" fmla="*/ 1318260 w 1386840"/>
              <a:gd name="connsiteY6" fmla="*/ 1744980 h 5722620"/>
              <a:gd name="connsiteX7" fmla="*/ 601980 w 1386840"/>
              <a:gd name="connsiteY7" fmla="*/ 4008120 h 5722620"/>
              <a:gd name="connsiteX8" fmla="*/ 579120 w 1386840"/>
              <a:gd name="connsiteY8" fmla="*/ 4091940 h 5722620"/>
              <a:gd name="connsiteX9" fmla="*/ 929640 w 1386840"/>
              <a:gd name="connsiteY9" fmla="*/ 5722620 h 572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6840" h="5722620">
                <a:moveTo>
                  <a:pt x="0" y="0"/>
                </a:moveTo>
                <a:lnTo>
                  <a:pt x="533400" y="723900"/>
                </a:lnTo>
                <a:lnTo>
                  <a:pt x="601980" y="807720"/>
                </a:lnTo>
                <a:lnTo>
                  <a:pt x="990600" y="1021080"/>
                </a:lnTo>
                <a:lnTo>
                  <a:pt x="1310640" y="1211580"/>
                </a:lnTo>
                <a:lnTo>
                  <a:pt x="1386840" y="1348740"/>
                </a:lnTo>
                <a:lnTo>
                  <a:pt x="1318260" y="1744980"/>
                </a:lnTo>
                <a:lnTo>
                  <a:pt x="601980" y="4008120"/>
                </a:lnTo>
                <a:lnTo>
                  <a:pt x="579120" y="4091940"/>
                </a:lnTo>
                <a:lnTo>
                  <a:pt x="929640" y="572262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006340" y="1623060"/>
            <a:ext cx="1828800" cy="5585460"/>
          </a:xfrm>
          <a:custGeom>
            <a:avLst/>
            <a:gdLst>
              <a:gd name="connsiteX0" fmla="*/ 182880 w 1828800"/>
              <a:gd name="connsiteY0" fmla="*/ 0 h 5585460"/>
              <a:gd name="connsiteX1" fmla="*/ 0 w 1828800"/>
              <a:gd name="connsiteY1" fmla="*/ 1866900 h 5585460"/>
              <a:gd name="connsiteX2" fmla="*/ 38100 w 1828800"/>
              <a:gd name="connsiteY2" fmla="*/ 2194560 h 5585460"/>
              <a:gd name="connsiteX3" fmla="*/ 137160 w 1828800"/>
              <a:gd name="connsiteY3" fmla="*/ 2385060 h 5585460"/>
              <a:gd name="connsiteX4" fmla="*/ 1066800 w 1828800"/>
              <a:gd name="connsiteY4" fmla="*/ 3771900 h 5585460"/>
              <a:gd name="connsiteX5" fmla="*/ 1386840 w 1828800"/>
              <a:gd name="connsiteY5" fmla="*/ 4312920 h 5585460"/>
              <a:gd name="connsiteX6" fmla="*/ 1539240 w 1828800"/>
              <a:gd name="connsiteY6" fmla="*/ 4648200 h 5585460"/>
              <a:gd name="connsiteX7" fmla="*/ 1828800 w 1828800"/>
              <a:gd name="connsiteY7" fmla="*/ 5585460 h 558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5585460">
                <a:moveTo>
                  <a:pt x="182880" y="0"/>
                </a:moveTo>
                <a:lnTo>
                  <a:pt x="0" y="1866900"/>
                </a:lnTo>
                <a:lnTo>
                  <a:pt x="38100" y="2194560"/>
                </a:lnTo>
                <a:lnTo>
                  <a:pt x="137160" y="2385060"/>
                </a:lnTo>
                <a:lnTo>
                  <a:pt x="1066800" y="3771900"/>
                </a:lnTo>
                <a:lnTo>
                  <a:pt x="1386840" y="4312920"/>
                </a:lnTo>
                <a:lnTo>
                  <a:pt x="1539240" y="4648200"/>
                </a:lnTo>
                <a:lnTo>
                  <a:pt x="1828800" y="558546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7429500" y="2438400"/>
            <a:ext cx="2720340" cy="3901440"/>
          </a:xfrm>
          <a:custGeom>
            <a:avLst/>
            <a:gdLst>
              <a:gd name="connsiteX0" fmla="*/ 0 w 2720340"/>
              <a:gd name="connsiteY0" fmla="*/ 0 h 3901440"/>
              <a:gd name="connsiteX1" fmla="*/ 22860 w 2720340"/>
              <a:gd name="connsiteY1" fmla="*/ 1264920 h 3901440"/>
              <a:gd name="connsiteX2" fmla="*/ 2720340 w 2720340"/>
              <a:gd name="connsiteY2" fmla="*/ 3901440 h 390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0340" h="3901440">
                <a:moveTo>
                  <a:pt x="0" y="0"/>
                </a:moveTo>
                <a:lnTo>
                  <a:pt x="22860" y="1264920"/>
                </a:lnTo>
                <a:lnTo>
                  <a:pt x="2720340" y="390144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411480" y="2301240"/>
            <a:ext cx="9806940" cy="1623060"/>
          </a:xfrm>
          <a:custGeom>
            <a:avLst/>
            <a:gdLst>
              <a:gd name="connsiteX0" fmla="*/ 0 w 9806940"/>
              <a:gd name="connsiteY0" fmla="*/ 1623060 h 1623060"/>
              <a:gd name="connsiteX1" fmla="*/ 2933700 w 9806940"/>
              <a:gd name="connsiteY1" fmla="*/ 449580 h 1623060"/>
              <a:gd name="connsiteX2" fmla="*/ 4732020 w 9806940"/>
              <a:gd name="connsiteY2" fmla="*/ 0 h 1623060"/>
              <a:gd name="connsiteX3" fmla="*/ 6995160 w 9806940"/>
              <a:gd name="connsiteY3" fmla="*/ 137160 h 1623060"/>
              <a:gd name="connsiteX4" fmla="*/ 8869680 w 9806940"/>
              <a:gd name="connsiteY4" fmla="*/ 335280 h 1623060"/>
              <a:gd name="connsiteX5" fmla="*/ 9479280 w 9806940"/>
              <a:gd name="connsiteY5" fmla="*/ 594360 h 1623060"/>
              <a:gd name="connsiteX6" fmla="*/ 9806940 w 9806940"/>
              <a:gd name="connsiteY6" fmla="*/ 739140 h 162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06940" h="1623060">
                <a:moveTo>
                  <a:pt x="0" y="1623060"/>
                </a:moveTo>
                <a:lnTo>
                  <a:pt x="2933700" y="449580"/>
                </a:lnTo>
                <a:lnTo>
                  <a:pt x="4732020" y="0"/>
                </a:lnTo>
                <a:lnTo>
                  <a:pt x="6995160" y="137160"/>
                </a:lnTo>
                <a:lnTo>
                  <a:pt x="8869680" y="335280"/>
                </a:lnTo>
                <a:lnTo>
                  <a:pt x="9479280" y="594360"/>
                </a:lnTo>
                <a:lnTo>
                  <a:pt x="9806940" y="739140"/>
                </a:lnTo>
              </a:path>
            </a:pathLst>
          </a:cu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8374380" y="6111240"/>
            <a:ext cx="1783080" cy="1082040"/>
          </a:xfrm>
          <a:custGeom>
            <a:avLst/>
            <a:gdLst>
              <a:gd name="connsiteX0" fmla="*/ 1783080 w 1783080"/>
              <a:gd name="connsiteY0" fmla="*/ 0 h 1082040"/>
              <a:gd name="connsiteX1" fmla="*/ 0 w 1783080"/>
              <a:gd name="connsiteY1" fmla="*/ 1082040 h 108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83080" h="1082040">
                <a:moveTo>
                  <a:pt x="1783080" y="0"/>
                </a:moveTo>
                <a:lnTo>
                  <a:pt x="0" y="1082040"/>
                </a:lnTo>
              </a:path>
            </a:pathLst>
          </a:cu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자유형 16"/>
          <p:cNvSpPr/>
          <p:nvPr/>
        </p:nvSpPr>
        <p:spPr>
          <a:xfrm>
            <a:off x="1912620" y="1516380"/>
            <a:ext cx="1348740" cy="5707380"/>
          </a:xfrm>
          <a:custGeom>
            <a:avLst/>
            <a:gdLst>
              <a:gd name="connsiteX0" fmla="*/ 0 w 1348740"/>
              <a:gd name="connsiteY0" fmla="*/ 0 h 5707380"/>
              <a:gd name="connsiteX1" fmla="*/ 533400 w 1348740"/>
              <a:gd name="connsiteY1" fmla="*/ 723900 h 5707380"/>
              <a:gd name="connsiteX2" fmla="*/ 1005840 w 1348740"/>
              <a:gd name="connsiteY2" fmla="*/ 1021080 h 5707380"/>
              <a:gd name="connsiteX3" fmla="*/ 1280160 w 1348740"/>
              <a:gd name="connsiteY3" fmla="*/ 1181100 h 5707380"/>
              <a:gd name="connsiteX4" fmla="*/ 1348740 w 1348740"/>
              <a:gd name="connsiteY4" fmla="*/ 1318260 h 5707380"/>
              <a:gd name="connsiteX5" fmla="*/ 1333500 w 1348740"/>
              <a:gd name="connsiteY5" fmla="*/ 1577340 h 5707380"/>
              <a:gd name="connsiteX6" fmla="*/ 586740 w 1348740"/>
              <a:gd name="connsiteY6" fmla="*/ 4030980 h 5707380"/>
              <a:gd name="connsiteX7" fmla="*/ 967740 w 1348740"/>
              <a:gd name="connsiteY7" fmla="*/ 5707380 h 570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8740" h="5707380">
                <a:moveTo>
                  <a:pt x="0" y="0"/>
                </a:moveTo>
                <a:lnTo>
                  <a:pt x="533400" y="723900"/>
                </a:lnTo>
                <a:lnTo>
                  <a:pt x="1005840" y="1021080"/>
                </a:lnTo>
                <a:lnTo>
                  <a:pt x="1280160" y="1181100"/>
                </a:lnTo>
                <a:lnTo>
                  <a:pt x="1348740" y="1318260"/>
                </a:lnTo>
                <a:lnTo>
                  <a:pt x="1333500" y="1577340"/>
                </a:lnTo>
                <a:lnTo>
                  <a:pt x="586740" y="4030980"/>
                </a:lnTo>
                <a:lnTo>
                  <a:pt x="967740" y="5707380"/>
                </a:lnTo>
              </a:path>
            </a:pathLst>
          </a:cu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5006340" y="1478280"/>
            <a:ext cx="1790700" cy="5722620"/>
          </a:xfrm>
          <a:custGeom>
            <a:avLst/>
            <a:gdLst>
              <a:gd name="connsiteX0" fmla="*/ 182880 w 1790700"/>
              <a:gd name="connsiteY0" fmla="*/ 0 h 5722620"/>
              <a:gd name="connsiteX1" fmla="*/ 0 w 1790700"/>
              <a:gd name="connsiteY1" fmla="*/ 2103120 h 5722620"/>
              <a:gd name="connsiteX2" fmla="*/ 30480 w 1790700"/>
              <a:gd name="connsiteY2" fmla="*/ 2369820 h 5722620"/>
              <a:gd name="connsiteX3" fmla="*/ 160020 w 1790700"/>
              <a:gd name="connsiteY3" fmla="*/ 2567940 h 5722620"/>
              <a:gd name="connsiteX4" fmla="*/ 1249680 w 1790700"/>
              <a:gd name="connsiteY4" fmla="*/ 4145280 h 5722620"/>
              <a:gd name="connsiteX5" fmla="*/ 1394460 w 1790700"/>
              <a:gd name="connsiteY5" fmla="*/ 4495800 h 5722620"/>
              <a:gd name="connsiteX6" fmla="*/ 1554480 w 1790700"/>
              <a:gd name="connsiteY6" fmla="*/ 4823460 h 5722620"/>
              <a:gd name="connsiteX7" fmla="*/ 1790700 w 1790700"/>
              <a:gd name="connsiteY7" fmla="*/ 5722620 h 572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0700" h="5722620">
                <a:moveTo>
                  <a:pt x="182880" y="0"/>
                </a:moveTo>
                <a:lnTo>
                  <a:pt x="0" y="2103120"/>
                </a:lnTo>
                <a:lnTo>
                  <a:pt x="30480" y="2369820"/>
                </a:lnTo>
                <a:lnTo>
                  <a:pt x="160020" y="2567940"/>
                </a:lnTo>
                <a:lnTo>
                  <a:pt x="1249680" y="4145280"/>
                </a:lnTo>
                <a:lnTo>
                  <a:pt x="1394460" y="4495800"/>
                </a:lnTo>
                <a:lnTo>
                  <a:pt x="1554480" y="4823460"/>
                </a:lnTo>
                <a:lnTo>
                  <a:pt x="1790700" y="5722620"/>
                </a:lnTo>
              </a:path>
            </a:pathLst>
          </a:cu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434340" y="3124200"/>
            <a:ext cx="9624060" cy="3299460"/>
          </a:xfrm>
          <a:custGeom>
            <a:avLst/>
            <a:gdLst>
              <a:gd name="connsiteX0" fmla="*/ 0 w 9624060"/>
              <a:gd name="connsiteY0" fmla="*/ 3299460 h 3299460"/>
              <a:gd name="connsiteX1" fmla="*/ 2072640 w 9624060"/>
              <a:gd name="connsiteY1" fmla="*/ 2438400 h 3299460"/>
              <a:gd name="connsiteX2" fmla="*/ 4960620 w 9624060"/>
              <a:gd name="connsiteY2" fmla="*/ 1249680 h 3299460"/>
              <a:gd name="connsiteX3" fmla="*/ 7048500 w 9624060"/>
              <a:gd name="connsiteY3" fmla="*/ 548640 h 3299460"/>
              <a:gd name="connsiteX4" fmla="*/ 8008620 w 9624060"/>
              <a:gd name="connsiteY4" fmla="*/ 342900 h 3299460"/>
              <a:gd name="connsiteX5" fmla="*/ 9624060 w 9624060"/>
              <a:gd name="connsiteY5" fmla="*/ 0 h 32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24060" h="3299460">
                <a:moveTo>
                  <a:pt x="0" y="3299460"/>
                </a:moveTo>
                <a:lnTo>
                  <a:pt x="2072640" y="2438400"/>
                </a:lnTo>
                <a:lnTo>
                  <a:pt x="4960620" y="1249680"/>
                </a:lnTo>
                <a:lnTo>
                  <a:pt x="7048500" y="548640"/>
                </a:lnTo>
                <a:lnTo>
                  <a:pt x="8008620" y="342900"/>
                </a:lnTo>
                <a:lnTo>
                  <a:pt x="9624060" y="0"/>
                </a:lnTo>
              </a:path>
            </a:pathLst>
          </a:cu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7414260" y="2453640"/>
            <a:ext cx="2499360" cy="3855720"/>
          </a:xfrm>
          <a:custGeom>
            <a:avLst/>
            <a:gdLst>
              <a:gd name="connsiteX0" fmla="*/ 0 w 2499360"/>
              <a:gd name="connsiteY0" fmla="*/ 0 h 3855720"/>
              <a:gd name="connsiteX1" fmla="*/ 38100 w 2499360"/>
              <a:gd name="connsiteY1" fmla="*/ 1211580 h 3855720"/>
              <a:gd name="connsiteX2" fmla="*/ 91440 w 2499360"/>
              <a:gd name="connsiteY2" fmla="*/ 1264920 h 3855720"/>
              <a:gd name="connsiteX3" fmla="*/ 944880 w 2499360"/>
              <a:gd name="connsiteY3" fmla="*/ 2171700 h 3855720"/>
              <a:gd name="connsiteX4" fmla="*/ 1005840 w 2499360"/>
              <a:gd name="connsiteY4" fmla="*/ 2209800 h 3855720"/>
              <a:gd name="connsiteX5" fmla="*/ 1028700 w 2499360"/>
              <a:gd name="connsiteY5" fmla="*/ 2232660 h 3855720"/>
              <a:gd name="connsiteX6" fmla="*/ 2156460 w 2499360"/>
              <a:gd name="connsiteY6" fmla="*/ 3314700 h 3855720"/>
              <a:gd name="connsiteX7" fmla="*/ 2499360 w 2499360"/>
              <a:gd name="connsiteY7" fmla="*/ 3855720 h 385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99360" h="3855720">
                <a:moveTo>
                  <a:pt x="0" y="0"/>
                </a:moveTo>
                <a:lnTo>
                  <a:pt x="38100" y="1211580"/>
                </a:lnTo>
                <a:lnTo>
                  <a:pt x="91440" y="1264920"/>
                </a:lnTo>
                <a:lnTo>
                  <a:pt x="944880" y="2171700"/>
                </a:lnTo>
                <a:cubicBezTo>
                  <a:pt x="965200" y="2184400"/>
                  <a:pt x="986461" y="2195706"/>
                  <a:pt x="1005840" y="2209800"/>
                </a:cubicBezTo>
                <a:cubicBezTo>
                  <a:pt x="1014555" y="2216138"/>
                  <a:pt x="1028700" y="2232660"/>
                  <a:pt x="1028700" y="2232660"/>
                </a:cubicBezTo>
                <a:lnTo>
                  <a:pt x="2156460" y="3314700"/>
                </a:lnTo>
                <a:lnTo>
                  <a:pt x="2499360" y="3855720"/>
                </a:lnTo>
              </a:path>
            </a:pathLst>
          </a:cu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8D5C65-A4B4-491D-B225-A70178ED41DF}"/>
              </a:ext>
            </a:extLst>
          </p:cNvPr>
          <p:cNvSpPr txBox="1"/>
          <p:nvPr/>
        </p:nvSpPr>
        <p:spPr>
          <a:xfrm rot="20504373">
            <a:off x="6384697" y="3701696"/>
            <a:ext cx="1071156" cy="30777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+mn-ea"/>
                <a:ea typeface="+mn-ea"/>
                <a:cs typeface="맑은 고딕 Semilight" panose="020B0502040204020203" pitchFamily="50" charset="-127"/>
              </a:rPr>
              <a:t>도산대로</a:t>
            </a:r>
            <a:endParaRPr lang="ko-KR" altLang="en-US" b="1" dirty="0">
              <a:solidFill>
                <a:schemeClr val="bg1"/>
              </a:solidFill>
              <a:effectLst>
                <a:glow rad="101600">
                  <a:schemeClr val="tx1"/>
                </a:glow>
              </a:effectLst>
              <a:latin typeface="+mn-ea"/>
              <a:ea typeface="+mn-ea"/>
              <a:cs typeface="맑은 고딕 Semilight" panose="020B0502040204020203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3571" t="1639" r="10700" b="8973"/>
          <a:stretch/>
        </p:blipFill>
        <p:spPr>
          <a:xfrm>
            <a:off x="3420091" y="2555036"/>
            <a:ext cx="1394130" cy="1381765"/>
          </a:xfrm>
          <a:prstGeom prst="ellipse">
            <a:avLst/>
          </a:prstGeom>
          <a:ln w="1905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E8D5C65-A4B4-491D-B225-A70178ED41DF}"/>
              </a:ext>
            </a:extLst>
          </p:cNvPr>
          <p:cNvSpPr txBox="1"/>
          <p:nvPr/>
        </p:nvSpPr>
        <p:spPr>
          <a:xfrm rot="4602902">
            <a:off x="2195956" y="6427653"/>
            <a:ext cx="1071156" cy="27699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+mn-ea"/>
                <a:ea typeface="+mn-ea"/>
                <a:cs typeface="맑은 고딕 Semilight" panose="020B0502040204020203" pitchFamily="50" charset="-127"/>
              </a:rPr>
              <a:t>논현로</a:t>
            </a:r>
            <a:endParaRPr lang="ko-KR" altLang="en-US" sz="1200" b="1" dirty="0">
              <a:solidFill>
                <a:schemeClr val="bg1"/>
              </a:solidFill>
              <a:effectLst>
                <a:glow rad="101600">
                  <a:schemeClr val="tx1"/>
                </a:glow>
              </a:effectLst>
              <a:latin typeface="+mn-ea"/>
              <a:ea typeface="+mn-ea"/>
              <a:cs typeface="맑은 고딕 Semilight" panose="020B0502040204020203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E8D5C65-A4B4-491D-B225-A70178ED41DF}"/>
              </a:ext>
            </a:extLst>
          </p:cNvPr>
          <p:cNvSpPr txBox="1"/>
          <p:nvPr/>
        </p:nvSpPr>
        <p:spPr>
          <a:xfrm rot="4317522">
            <a:off x="6088334" y="6407255"/>
            <a:ext cx="1071156" cy="27699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+mn-ea"/>
                <a:ea typeface="+mn-ea"/>
                <a:cs typeface="맑은 고딕 Semilight" panose="020B0502040204020203" pitchFamily="50" charset="-127"/>
              </a:rPr>
              <a:t>언주로</a:t>
            </a:r>
            <a:endParaRPr lang="ko-KR" altLang="en-US" sz="1200" b="1" dirty="0">
              <a:solidFill>
                <a:schemeClr val="bg1"/>
              </a:solidFill>
              <a:effectLst>
                <a:glow rad="101600">
                  <a:schemeClr val="tx1"/>
                </a:glow>
              </a:effectLst>
              <a:latin typeface="+mn-ea"/>
              <a:ea typeface="+mn-ea"/>
              <a:cs typeface="맑은 고딕 Semilight" panose="020B0502040204020203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E8D5C65-A4B4-491D-B225-A70178ED41DF}"/>
              </a:ext>
            </a:extLst>
          </p:cNvPr>
          <p:cNvSpPr txBox="1"/>
          <p:nvPr/>
        </p:nvSpPr>
        <p:spPr>
          <a:xfrm rot="2607191">
            <a:off x="8572808" y="5116020"/>
            <a:ext cx="1071156" cy="27699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+mn-ea"/>
                <a:ea typeface="+mn-ea"/>
                <a:cs typeface="맑은 고딕 Semilight" panose="020B0502040204020203" pitchFamily="50" charset="-127"/>
              </a:rPr>
              <a:t>선릉로</a:t>
            </a:r>
            <a:endParaRPr lang="ko-KR" altLang="en-US" sz="1200" b="1" dirty="0">
              <a:solidFill>
                <a:schemeClr val="bg1"/>
              </a:solidFill>
              <a:effectLst>
                <a:glow rad="101600">
                  <a:schemeClr val="tx1"/>
                </a:glow>
              </a:effectLst>
              <a:latin typeface="+mn-ea"/>
              <a:ea typeface="+mn-ea"/>
              <a:cs typeface="맑은 고딕 Semilight" panose="020B0502040204020203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8D5C65-A4B4-491D-B225-A70178ED41DF}"/>
              </a:ext>
            </a:extLst>
          </p:cNvPr>
          <p:cNvSpPr txBox="1"/>
          <p:nvPr/>
        </p:nvSpPr>
        <p:spPr>
          <a:xfrm rot="341368">
            <a:off x="5838788" y="2243065"/>
            <a:ext cx="1071156" cy="26161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+mn-ea"/>
                <a:ea typeface="+mn-ea"/>
                <a:cs typeface="맑은 고딕 Semilight" panose="020B0502040204020203" pitchFamily="50" charset="-127"/>
              </a:rPr>
              <a:t>압구정로</a:t>
            </a:r>
            <a:endParaRPr lang="ko-KR" altLang="en-US" sz="1100" b="1" dirty="0">
              <a:solidFill>
                <a:schemeClr val="bg1"/>
              </a:solidFill>
              <a:effectLst>
                <a:glow rad="101600">
                  <a:schemeClr val="tx1"/>
                </a:glow>
              </a:effectLst>
              <a:latin typeface="+mn-ea"/>
              <a:ea typeface="+mn-ea"/>
              <a:cs typeface="맑은 고딕 Semilight" panose="020B0502040204020203" pitchFamily="50" charset="-127"/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476250" y="1504950"/>
            <a:ext cx="2828925" cy="4886325"/>
          </a:xfrm>
          <a:custGeom>
            <a:avLst/>
            <a:gdLst>
              <a:gd name="connsiteX0" fmla="*/ 1447800 w 2828925"/>
              <a:gd name="connsiteY0" fmla="*/ 0 h 4886325"/>
              <a:gd name="connsiteX1" fmla="*/ 1962150 w 2828925"/>
              <a:gd name="connsiteY1" fmla="*/ 714375 h 4886325"/>
              <a:gd name="connsiteX2" fmla="*/ 2686050 w 2828925"/>
              <a:gd name="connsiteY2" fmla="*/ 1190625 h 4886325"/>
              <a:gd name="connsiteX3" fmla="*/ 2828925 w 2828925"/>
              <a:gd name="connsiteY3" fmla="*/ 1390650 h 4886325"/>
              <a:gd name="connsiteX4" fmla="*/ 2095500 w 2828925"/>
              <a:gd name="connsiteY4" fmla="*/ 3838575 h 4886325"/>
              <a:gd name="connsiteX5" fmla="*/ 1933575 w 2828925"/>
              <a:gd name="connsiteY5" fmla="*/ 3952875 h 4886325"/>
              <a:gd name="connsiteX6" fmla="*/ 1771650 w 2828925"/>
              <a:gd name="connsiteY6" fmla="*/ 4086225 h 4886325"/>
              <a:gd name="connsiteX7" fmla="*/ 1628775 w 2828925"/>
              <a:gd name="connsiteY7" fmla="*/ 4191000 h 4886325"/>
              <a:gd name="connsiteX8" fmla="*/ 0 w 2828925"/>
              <a:gd name="connsiteY8" fmla="*/ 4886325 h 488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28925" h="4886325">
                <a:moveTo>
                  <a:pt x="1447800" y="0"/>
                </a:moveTo>
                <a:lnTo>
                  <a:pt x="1962150" y="714375"/>
                </a:lnTo>
                <a:lnTo>
                  <a:pt x="2686050" y="1190625"/>
                </a:lnTo>
                <a:lnTo>
                  <a:pt x="2828925" y="1390650"/>
                </a:lnTo>
                <a:lnTo>
                  <a:pt x="2095500" y="3838575"/>
                </a:lnTo>
                <a:lnTo>
                  <a:pt x="1933575" y="3952875"/>
                </a:lnTo>
                <a:lnTo>
                  <a:pt x="1771650" y="4086225"/>
                </a:lnTo>
                <a:lnTo>
                  <a:pt x="1628775" y="4191000"/>
                </a:lnTo>
                <a:lnTo>
                  <a:pt x="0" y="4886325"/>
                </a:lnTo>
              </a:path>
            </a:pathLst>
          </a:custGeom>
          <a:noFill/>
          <a:ln w="57150">
            <a:solidFill>
              <a:srgbClr val="F77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586990" y="2581199"/>
            <a:ext cx="1205122" cy="754762"/>
            <a:chOff x="7519796" y="1500800"/>
            <a:chExt cx="1460014" cy="914400"/>
          </a:xfrm>
        </p:grpSpPr>
        <p:grpSp>
          <p:nvGrpSpPr>
            <p:cNvPr id="38" name="그룹 37"/>
            <p:cNvGrpSpPr/>
            <p:nvPr/>
          </p:nvGrpSpPr>
          <p:grpSpPr>
            <a:xfrm>
              <a:off x="7792603" y="1500800"/>
              <a:ext cx="914400" cy="914400"/>
              <a:chOff x="7792603" y="1500800"/>
              <a:chExt cx="914400" cy="914400"/>
            </a:xfrm>
          </p:grpSpPr>
          <p:sp>
            <p:nvSpPr>
              <p:cNvPr id="46" name="원형 45"/>
              <p:cNvSpPr/>
              <p:nvPr/>
            </p:nvSpPr>
            <p:spPr>
              <a:xfrm rot="16200000">
                <a:off x="7792603" y="1500800"/>
                <a:ext cx="914400" cy="914400"/>
              </a:xfrm>
              <a:prstGeom prst="pie">
                <a:avLst>
                  <a:gd name="adj1" fmla="val 7208032"/>
                  <a:gd name="adj2" fmla="val 14430771"/>
                </a:avLst>
              </a:prstGeom>
              <a:solidFill>
                <a:srgbClr val="F77B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47" name="원형 46"/>
              <p:cNvSpPr/>
              <p:nvPr/>
            </p:nvSpPr>
            <p:spPr>
              <a:xfrm>
                <a:off x="7792603" y="1500800"/>
                <a:ext cx="914400" cy="914400"/>
              </a:xfrm>
              <a:prstGeom prst="pie">
                <a:avLst>
                  <a:gd name="adj1" fmla="val 9013087"/>
                  <a:gd name="adj2" fmla="val 16182190"/>
                </a:avLst>
              </a:prstGeom>
              <a:solidFill>
                <a:srgbClr val="F77B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48" name="원형 47"/>
              <p:cNvSpPr/>
              <p:nvPr/>
            </p:nvSpPr>
            <p:spPr>
              <a:xfrm rot="5400000">
                <a:off x="7792603" y="1500800"/>
                <a:ext cx="914400" cy="914400"/>
              </a:xfrm>
              <a:prstGeom prst="pie">
                <a:avLst>
                  <a:gd name="adj1" fmla="val 10749647"/>
                  <a:gd name="adj2" fmla="val 18023922"/>
                </a:avLst>
              </a:prstGeom>
              <a:solidFill>
                <a:srgbClr val="F77B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p:grpSp>
        <p:sp>
          <p:nvSpPr>
            <p:cNvPr id="39" name="타원 38"/>
            <p:cNvSpPr/>
            <p:nvPr/>
          </p:nvSpPr>
          <p:spPr>
            <a:xfrm>
              <a:off x="7871302" y="1579499"/>
              <a:ext cx="757002" cy="7570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19796" y="1759419"/>
              <a:ext cx="1460014" cy="384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err="1" smtClean="0">
                  <a:effectLst>
                    <a:glow rad="38100">
                      <a:schemeClr val="bg1"/>
                    </a:glow>
                  </a:effectLst>
                </a:rPr>
                <a:t>압구정역</a:t>
              </a:r>
              <a:endParaRPr lang="en-US" altLang="ko-KR" sz="1100" b="1" dirty="0">
                <a:effectLst>
                  <a:glow rad="38100">
                    <a:schemeClr val="bg1"/>
                  </a:glow>
                </a:effectLst>
              </a:endParaRPr>
            </a:p>
            <a:p>
              <a:pPr algn="ctr"/>
              <a:r>
                <a:rPr lang="en-US" altLang="ko-KR" sz="800" dirty="0" smtClean="0">
                  <a:effectLst>
                    <a:glow rad="38100">
                      <a:schemeClr val="bg1"/>
                    </a:glow>
                  </a:effectLst>
                  <a:latin typeface="+mj-ea"/>
                  <a:ea typeface="+mj-ea"/>
                </a:rPr>
                <a:t>(</a:t>
              </a:r>
              <a:r>
                <a:rPr lang="en-US" altLang="ko-KR" sz="800" dirty="0">
                  <a:effectLst>
                    <a:glow rad="38100">
                      <a:schemeClr val="bg1"/>
                    </a:glow>
                  </a:effectLst>
                  <a:latin typeface="+mj-ea"/>
                  <a:ea typeface="+mj-ea"/>
                </a:rPr>
                <a:t>3</a:t>
              </a:r>
              <a:r>
                <a:rPr lang="ko-KR" altLang="en-US" sz="800" dirty="0" smtClean="0">
                  <a:effectLst>
                    <a:glow rad="38100">
                      <a:schemeClr val="bg1"/>
                    </a:glow>
                  </a:effectLst>
                  <a:latin typeface="+mj-ea"/>
                  <a:ea typeface="+mj-ea"/>
                </a:rPr>
                <a:t>호선</a:t>
              </a:r>
              <a:r>
                <a:rPr lang="en-US" altLang="ko-KR" sz="800" dirty="0" smtClean="0">
                  <a:effectLst>
                    <a:glow rad="38100">
                      <a:schemeClr val="bg1"/>
                    </a:glow>
                  </a:effectLst>
                  <a:latin typeface="+mj-ea"/>
                  <a:ea typeface="+mj-ea"/>
                </a:rPr>
                <a:t>)</a:t>
              </a:r>
              <a:endParaRPr lang="en-US" altLang="ko-KR" sz="800" dirty="0">
                <a:effectLst>
                  <a:glow rad="381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26" name="자유형 25"/>
          <p:cNvSpPr/>
          <p:nvPr/>
        </p:nvSpPr>
        <p:spPr>
          <a:xfrm>
            <a:off x="7410450" y="1447800"/>
            <a:ext cx="2857500" cy="4981575"/>
          </a:xfrm>
          <a:custGeom>
            <a:avLst/>
            <a:gdLst>
              <a:gd name="connsiteX0" fmla="*/ 0 w 2857500"/>
              <a:gd name="connsiteY0" fmla="*/ 0 h 4981575"/>
              <a:gd name="connsiteX1" fmla="*/ 28575 w 2857500"/>
              <a:gd name="connsiteY1" fmla="*/ 2247900 h 4981575"/>
              <a:gd name="connsiteX2" fmla="*/ 2857500 w 2857500"/>
              <a:gd name="connsiteY2" fmla="*/ 4981575 h 498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4981575">
                <a:moveTo>
                  <a:pt x="0" y="0"/>
                </a:moveTo>
                <a:lnTo>
                  <a:pt x="28575" y="2247900"/>
                </a:lnTo>
                <a:lnTo>
                  <a:pt x="2857500" y="4981575"/>
                </a:ln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8363032" y="6105525"/>
            <a:ext cx="1790700" cy="1095375"/>
          </a:xfrm>
          <a:custGeom>
            <a:avLst/>
            <a:gdLst>
              <a:gd name="connsiteX0" fmla="*/ 1790700 w 1790700"/>
              <a:gd name="connsiteY0" fmla="*/ 0 h 1095375"/>
              <a:gd name="connsiteX1" fmla="*/ 0 w 1790700"/>
              <a:gd name="connsiteY1" fmla="*/ 1095375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700" h="1095375">
                <a:moveTo>
                  <a:pt x="1790700" y="0"/>
                </a:moveTo>
                <a:lnTo>
                  <a:pt x="0" y="1095375"/>
                </a:lnTo>
              </a:path>
            </a:pathLst>
          </a:custGeom>
          <a:noFill/>
          <a:ln w="57150">
            <a:solidFill>
              <a:srgbClr val="8B85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>
            <a:off x="6840574" y="2154479"/>
            <a:ext cx="1205122" cy="754762"/>
            <a:chOff x="7540227" y="1500800"/>
            <a:chExt cx="1460014" cy="914400"/>
          </a:xfrm>
        </p:grpSpPr>
        <p:grpSp>
          <p:nvGrpSpPr>
            <p:cNvPr id="73" name="그룹 72"/>
            <p:cNvGrpSpPr/>
            <p:nvPr/>
          </p:nvGrpSpPr>
          <p:grpSpPr>
            <a:xfrm>
              <a:off x="7792603" y="1500800"/>
              <a:ext cx="914400" cy="914400"/>
              <a:chOff x="7792603" y="1500800"/>
              <a:chExt cx="914400" cy="914400"/>
            </a:xfrm>
          </p:grpSpPr>
          <p:sp>
            <p:nvSpPr>
              <p:cNvPr id="76" name="원형 75"/>
              <p:cNvSpPr/>
              <p:nvPr/>
            </p:nvSpPr>
            <p:spPr>
              <a:xfrm rot="16200000">
                <a:off x="7792603" y="1500800"/>
                <a:ext cx="914400" cy="914400"/>
              </a:xfrm>
              <a:prstGeom prst="pie">
                <a:avLst>
                  <a:gd name="adj1" fmla="val 7208032"/>
                  <a:gd name="adj2" fmla="val 14430771"/>
                </a:avLst>
              </a:prstGeom>
              <a:solidFill>
                <a:srgbClr val="F9B5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77" name="원형 76"/>
              <p:cNvSpPr/>
              <p:nvPr/>
            </p:nvSpPr>
            <p:spPr>
              <a:xfrm>
                <a:off x="7792603" y="1500800"/>
                <a:ext cx="914400" cy="914400"/>
              </a:xfrm>
              <a:prstGeom prst="pie">
                <a:avLst>
                  <a:gd name="adj1" fmla="val 9013087"/>
                  <a:gd name="adj2" fmla="val 16182190"/>
                </a:avLst>
              </a:prstGeom>
              <a:solidFill>
                <a:srgbClr val="F9B5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78" name="원형 77"/>
              <p:cNvSpPr/>
              <p:nvPr/>
            </p:nvSpPr>
            <p:spPr>
              <a:xfrm rot="5400000">
                <a:off x="7792603" y="1500800"/>
                <a:ext cx="914400" cy="914400"/>
              </a:xfrm>
              <a:prstGeom prst="pie">
                <a:avLst>
                  <a:gd name="adj1" fmla="val 10749647"/>
                  <a:gd name="adj2" fmla="val 18023922"/>
                </a:avLst>
              </a:prstGeom>
              <a:solidFill>
                <a:srgbClr val="F9B5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p:grpSp>
        <p:sp>
          <p:nvSpPr>
            <p:cNvPr id="74" name="타원 73"/>
            <p:cNvSpPr/>
            <p:nvPr/>
          </p:nvSpPr>
          <p:spPr>
            <a:xfrm>
              <a:off x="7871302" y="1579499"/>
              <a:ext cx="757002" cy="7570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540227" y="1641675"/>
              <a:ext cx="1460014" cy="671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effectLst>
                    <a:glow rad="38100">
                      <a:schemeClr val="bg1"/>
                    </a:glow>
                  </a:effectLst>
                </a:rPr>
                <a:t>압구정</a:t>
              </a:r>
              <a:endParaRPr lang="en-US" altLang="ko-KR" sz="1100" b="1" dirty="0">
                <a:effectLst>
                  <a:glow rad="38100">
                    <a:schemeClr val="bg1"/>
                  </a:glow>
                </a:effectLst>
              </a:endParaRPr>
            </a:p>
            <a:p>
              <a:pPr algn="ctr"/>
              <a:r>
                <a:rPr lang="ko-KR" altLang="en-US" sz="1100" b="1" dirty="0" err="1" smtClean="0">
                  <a:effectLst>
                    <a:glow rad="38100">
                      <a:schemeClr val="bg1"/>
                    </a:glow>
                  </a:effectLst>
                </a:rPr>
                <a:t>로데오역</a:t>
              </a:r>
              <a:endParaRPr lang="en-US" altLang="ko-KR" sz="1100" b="1" dirty="0">
                <a:effectLst>
                  <a:glow rad="38100">
                    <a:schemeClr val="bg1"/>
                  </a:glow>
                </a:effectLst>
              </a:endParaRPr>
            </a:p>
            <a:p>
              <a:pPr algn="ctr"/>
              <a:r>
                <a:rPr lang="en-US" altLang="ko-KR" sz="800" dirty="0" smtClean="0">
                  <a:effectLst>
                    <a:glow rad="38100">
                      <a:schemeClr val="bg1"/>
                    </a:glow>
                  </a:effectLst>
                  <a:latin typeface="+mj-ea"/>
                  <a:ea typeface="+mj-ea"/>
                </a:rPr>
                <a:t>(</a:t>
              </a:r>
              <a:r>
                <a:rPr lang="ko-KR" altLang="en-US" sz="800" dirty="0" err="1" smtClean="0">
                  <a:effectLst>
                    <a:glow rad="38100">
                      <a:schemeClr val="bg1"/>
                    </a:glow>
                  </a:effectLst>
                  <a:latin typeface="+mj-ea"/>
                  <a:ea typeface="+mj-ea"/>
                </a:rPr>
                <a:t>수인분당</a:t>
              </a:r>
              <a:r>
                <a:rPr lang="en-US" altLang="ko-KR" sz="800" dirty="0" smtClean="0">
                  <a:effectLst>
                    <a:glow rad="38100">
                      <a:schemeClr val="bg1"/>
                    </a:glow>
                  </a:effectLst>
                  <a:latin typeface="+mj-ea"/>
                  <a:ea typeface="+mj-ea"/>
                </a:rPr>
                <a:t>)</a:t>
              </a:r>
              <a:endParaRPr lang="en-US" altLang="ko-KR" sz="800" dirty="0">
                <a:effectLst>
                  <a:glow rad="381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3E8D5C65-A4B4-491D-B225-A70178ED41DF}"/>
              </a:ext>
            </a:extLst>
          </p:cNvPr>
          <p:cNvSpPr txBox="1"/>
          <p:nvPr/>
        </p:nvSpPr>
        <p:spPr>
          <a:xfrm rot="19536287">
            <a:off x="8725208" y="6535297"/>
            <a:ext cx="1071156" cy="27699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+mn-ea"/>
                <a:ea typeface="+mn-ea"/>
                <a:cs typeface="맑은 고딕 Semilight" panose="020B0502040204020203" pitchFamily="50" charset="-127"/>
              </a:rPr>
              <a:t>학동로</a:t>
            </a:r>
            <a:endParaRPr lang="ko-KR" altLang="en-US" sz="1200" b="1" dirty="0">
              <a:solidFill>
                <a:schemeClr val="bg1"/>
              </a:solidFill>
              <a:effectLst>
                <a:glow rad="101600">
                  <a:schemeClr val="tx1"/>
                </a:glow>
              </a:effectLst>
              <a:latin typeface="+mn-ea"/>
              <a:ea typeface="+mn-ea"/>
              <a:cs typeface="맑은 고딕 Semilight" panose="020B0502040204020203" pitchFamily="50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9249247" y="5849226"/>
            <a:ext cx="1266822" cy="759576"/>
            <a:chOff x="4943278" y="64869"/>
            <a:chExt cx="1166998" cy="699722"/>
          </a:xfrm>
        </p:grpSpPr>
        <p:sp>
          <p:nvSpPr>
            <p:cNvPr id="80" name="현 79"/>
            <p:cNvSpPr/>
            <p:nvPr/>
          </p:nvSpPr>
          <p:spPr>
            <a:xfrm>
              <a:off x="5176917" y="64869"/>
              <a:ext cx="699722" cy="699722"/>
            </a:xfrm>
            <a:prstGeom prst="chord">
              <a:avLst>
                <a:gd name="adj1" fmla="val 5387134"/>
                <a:gd name="adj2" fmla="val 16200000"/>
              </a:avLst>
            </a:prstGeom>
            <a:solidFill>
              <a:srgbClr val="8B8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81" name="현 80"/>
            <p:cNvSpPr/>
            <p:nvPr/>
          </p:nvSpPr>
          <p:spPr>
            <a:xfrm rot="10800000">
              <a:off x="5176917" y="64869"/>
              <a:ext cx="699722" cy="699722"/>
            </a:xfrm>
            <a:prstGeom prst="chord">
              <a:avLst>
                <a:gd name="adj1" fmla="val 5387134"/>
                <a:gd name="adj2" fmla="val 16200000"/>
              </a:avLst>
            </a:prstGeom>
            <a:solidFill>
              <a:srgbClr val="F9B5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 ` </a:t>
              </a:r>
              <a:endPara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5241385" y="129338"/>
              <a:ext cx="570784" cy="5707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943278" y="197396"/>
              <a:ext cx="1166998" cy="405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err="1" smtClean="0">
                  <a:effectLst>
                    <a:glow rad="38100">
                      <a:schemeClr val="bg1"/>
                    </a:glow>
                  </a:effectLst>
                </a:rPr>
                <a:t>합정역</a:t>
              </a:r>
              <a:endParaRPr lang="en-US" altLang="ko-KR" sz="1100" b="1" dirty="0">
                <a:effectLst>
                  <a:glow rad="38100">
                    <a:schemeClr val="bg1"/>
                  </a:glow>
                </a:effectLst>
              </a:endParaRPr>
            </a:p>
            <a:p>
              <a:pPr algn="ctr"/>
              <a:r>
                <a:rPr lang="en-US" altLang="ko-KR" sz="800" b="1" dirty="0" smtClean="0">
                  <a:effectLst>
                    <a:glow rad="38100">
                      <a:schemeClr val="bg1"/>
                    </a:glow>
                  </a:effectLst>
                </a:rPr>
                <a:t>(</a:t>
              </a:r>
              <a:r>
                <a:rPr lang="en-US" altLang="ko-KR" sz="800" b="1" dirty="0">
                  <a:effectLst>
                    <a:glow rad="38100">
                      <a:schemeClr val="bg1"/>
                    </a:glow>
                  </a:effectLst>
                </a:rPr>
                <a:t>2</a:t>
              </a:r>
              <a:r>
                <a:rPr lang="ko-KR" altLang="en-US" sz="800" b="1" dirty="0" smtClean="0">
                  <a:effectLst>
                    <a:glow rad="38100">
                      <a:schemeClr val="bg1"/>
                    </a:glow>
                  </a:effectLst>
                </a:rPr>
                <a:t>호선</a:t>
              </a:r>
              <a:r>
                <a:rPr lang="en-US" altLang="ko-KR" sz="800" b="1" dirty="0">
                  <a:effectLst>
                    <a:glow rad="38100">
                      <a:schemeClr val="bg1"/>
                    </a:glow>
                  </a:effectLst>
                </a:rPr>
                <a:t>)</a:t>
              </a:r>
            </a:p>
            <a:p>
              <a:pPr algn="ctr"/>
              <a:r>
                <a:rPr lang="en-US" altLang="ko-KR" sz="800" b="1" dirty="0" smtClean="0">
                  <a:effectLst>
                    <a:glow rad="38100">
                      <a:schemeClr val="bg1"/>
                    </a:glow>
                  </a:effectLst>
                </a:rPr>
                <a:t>(6</a:t>
              </a:r>
              <a:r>
                <a:rPr lang="ko-KR" altLang="en-US" sz="800" b="1" dirty="0" smtClean="0">
                  <a:effectLst>
                    <a:glow rad="38100">
                      <a:schemeClr val="bg1"/>
                    </a:glow>
                  </a:effectLst>
                </a:rPr>
                <a:t>호선</a:t>
              </a:r>
              <a:r>
                <a:rPr lang="en-US" altLang="ko-KR" sz="800" b="1" dirty="0" smtClean="0">
                  <a:effectLst>
                    <a:glow rad="38100">
                      <a:schemeClr val="bg1"/>
                    </a:glow>
                  </a:effectLst>
                </a:rPr>
                <a:t>)</a:t>
              </a:r>
              <a:endParaRPr lang="en-US" altLang="ko-KR" sz="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6160" b="1333"/>
          <a:stretch/>
        </p:blipFill>
        <p:spPr>
          <a:xfrm>
            <a:off x="883456" y="1611007"/>
            <a:ext cx="8860733" cy="5598921"/>
          </a:xfrm>
          <a:prstGeom prst="rect">
            <a:avLst/>
          </a:prstGeom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D2100BAD-FBB5-4BF2-8FC2-5ECC5C7833FC}"/>
              </a:ext>
            </a:extLst>
          </p:cNvPr>
          <p:cNvGrpSpPr/>
          <p:nvPr/>
        </p:nvGrpSpPr>
        <p:grpSpPr>
          <a:xfrm>
            <a:off x="364332" y="1084404"/>
            <a:ext cx="3240414" cy="296198"/>
            <a:chOff x="364332" y="1118206"/>
            <a:chExt cx="3240414" cy="296198"/>
          </a:xfrm>
        </p:grpSpPr>
        <p:sp>
          <p:nvSpPr>
            <p:cNvPr id="73" name="Google Shape;300;p6">
              <a:extLst>
                <a:ext uri="{FF2B5EF4-FFF2-40B4-BE49-F238E27FC236}">
                  <a16:creationId xmlns:a16="http://schemas.microsoft.com/office/drawing/2014/main" id="{55117139-BAD4-4670-A74A-2DB42778C4E0}"/>
                </a:ext>
              </a:extLst>
            </p:cNvPr>
            <p:cNvSpPr/>
            <p:nvPr/>
          </p:nvSpPr>
          <p:spPr>
            <a:xfrm>
              <a:off x="446881" y="1149757"/>
              <a:ext cx="3157865" cy="264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smtClean="0">
                  <a:latin typeface="+mj-ea"/>
                  <a:ea typeface="+mj-ea"/>
                </a:rPr>
                <a:t>위치도 </a:t>
              </a:r>
              <a:r>
                <a:rPr lang="en-US" altLang="ko-KR" dirty="0" smtClean="0">
                  <a:latin typeface="+mj-ea"/>
                  <a:ea typeface="+mj-ea"/>
                </a:rPr>
                <a:t>/ 2D (</a:t>
              </a:r>
              <a:r>
                <a:rPr lang="ko-KR" altLang="en-US" dirty="0" smtClean="0">
                  <a:latin typeface="+mj-ea"/>
                  <a:ea typeface="+mj-ea"/>
                </a:rPr>
                <a:t>점선 반경 </a:t>
              </a:r>
              <a:r>
                <a:rPr lang="en-US" altLang="ko-KR" dirty="0" smtClean="0">
                  <a:latin typeface="+mj-ea"/>
                  <a:ea typeface="+mj-ea"/>
                </a:rPr>
                <a:t>650m)</a:t>
              </a:r>
              <a:endParaRPr dirty="0">
                <a:latin typeface="+mj-ea"/>
                <a:ea typeface="+mj-ea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E5505B4-5D4A-476A-BED7-575EBB6F9AB6}"/>
                </a:ext>
              </a:extLst>
            </p:cNvPr>
            <p:cNvSpPr/>
            <p:nvPr/>
          </p:nvSpPr>
          <p:spPr>
            <a:xfrm>
              <a:off x="364332" y="1118206"/>
              <a:ext cx="99218" cy="227994"/>
            </a:xfrm>
            <a:prstGeom prst="rect">
              <a:avLst/>
            </a:prstGeom>
            <a:solidFill>
              <a:srgbClr val="004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3B4D04A-3DFC-49B0-BF02-A919CC849CD1}"/>
              </a:ext>
            </a:extLst>
          </p:cNvPr>
          <p:cNvGrpSpPr/>
          <p:nvPr/>
        </p:nvGrpSpPr>
        <p:grpSpPr>
          <a:xfrm>
            <a:off x="5939432" y="5672058"/>
            <a:ext cx="1034667" cy="632812"/>
            <a:chOff x="4679943" y="4183327"/>
            <a:chExt cx="1045594" cy="627777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A1AD7615-6464-4783-83D3-990EB2A4D54E}"/>
                </a:ext>
              </a:extLst>
            </p:cNvPr>
            <p:cNvSpPr/>
            <p:nvPr/>
          </p:nvSpPr>
          <p:spPr>
            <a:xfrm>
              <a:off x="4891723" y="4183327"/>
              <a:ext cx="642718" cy="6277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+mj-ea"/>
                <a:ea typeface="+mj-ea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0D9F4EE-1537-4EEB-A574-E76887D4D129}"/>
                </a:ext>
              </a:extLst>
            </p:cNvPr>
            <p:cNvSpPr txBox="1"/>
            <p:nvPr/>
          </p:nvSpPr>
          <p:spPr>
            <a:xfrm>
              <a:off x="4679943" y="4293329"/>
              <a:ext cx="1045594" cy="412192"/>
            </a:xfrm>
            <a:prstGeom prst="rect">
              <a:avLst/>
            </a:prstGeom>
            <a:noFill/>
            <a:effectLst>
              <a:glow rad="127000">
                <a:schemeClr val="tx1"/>
              </a:glo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dirty="0" smtClean="0">
                  <a:solidFill>
                    <a:schemeClr val="tx1"/>
                  </a:solidFill>
                  <a:effectLst>
                    <a:glow>
                      <a:schemeClr val="tx1"/>
                    </a:glow>
                  </a:effectLst>
                  <a:latin typeface="+mj-ea"/>
                  <a:ea typeface="+mj-ea"/>
                </a:rPr>
                <a:t>서울</a:t>
              </a:r>
              <a:endParaRPr lang="en-US" altLang="ko-KR" sz="1050" b="1" dirty="0" smtClean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+mj-ea"/>
                <a:ea typeface="+mj-ea"/>
              </a:endParaRPr>
            </a:p>
            <a:p>
              <a:pPr algn="ctr"/>
              <a:r>
                <a:rPr lang="ko-KR" altLang="en-US" sz="1050" b="1" dirty="0" err="1" smtClean="0">
                  <a:solidFill>
                    <a:schemeClr val="tx1"/>
                  </a:solidFill>
                  <a:effectLst>
                    <a:glow>
                      <a:schemeClr val="tx1"/>
                    </a:glow>
                  </a:effectLst>
                  <a:latin typeface="+mj-ea"/>
                  <a:ea typeface="+mj-ea"/>
                </a:rPr>
                <a:t>본부세관</a:t>
              </a:r>
              <a:endParaRPr lang="ko-KR" altLang="en-US" sz="1050" b="1" dirty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11A9FF5A-3B68-4E55-8239-8BEBDDEE16FA}"/>
              </a:ext>
            </a:extLst>
          </p:cNvPr>
          <p:cNvSpPr txBox="1"/>
          <p:nvPr/>
        </p:nvSpPr>
        <p:spPr>
          <a:xfrm>
            <a:off x="6008026" y="4172903"/>
            <a:ext cx="749379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+mj-ea"/>
                <a:ea typeface="+mj-ea"/>
              </a:rPr>
              <a:t>도산공원</a:t>
            </a:r>
            <a:endParaRPr lang="en-US" altLang="ko-KR" sz="1050" b="1" dirty="0" smtClean="0">
              <a:latin typeface="+mj-ea"/>
              <a:ea typeface="+mj-ea"/>
            </a:endParaRPr>
          </a:p>
          <a:p>
            <a:pPr algn="ctr"/>
            <a:r>
              <a:rPr lang="ko-KR" altLang="en-US" sz="1050" b="1" dirty="0" smtClean="0">
                <a:latin typeface="+mj-ea"/>
                <a:ea typeface="+mj-ea"/>
              </a:rPr>
              <a:t>사거리</a:t>
            </a:r>
            <a:endParaRPr lang="ko-KR" altLang="en-US" sz="1050" b="1" dirty="0">
              <a:latin typeface="+mj-ea"/>
              <a:ea typeface="+mj-ea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ECFF2E3-353D-41F2-8F67-C65A7603FCB5}"/>
              </a:ext>
            </a:extLst>
          </p:cNvPr>
          <p:cNvGrpSpPr/>
          <p:nvPr/>
        </p:nvGrpSpPr>
        <p:grpSpPr>
          <a:xfrm>
            <a:off x="6309972" y="2773113"/>
            <a:ext cx="1034667" cy="632812"/>
            <a:chOff x="4679943" y="4183327"/>
            <a:chExt cx="1045594" cy="627777"/>
          </a:xfrm>
        </p:grpSpPr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D3B4C16E-2352-4AE8-8628-D3C3F4242ABE}"/>
                </a:ext>
              </a:extLst>
            </p:cNvPr>
            <p:cNvSpPr/>
            <p:nvPr/>
          </p:nvSpPr>
          <p:spPr>
            <a:xfrm>
              <a:off x="4891723" y="4183327"/>
              <a:ext cx="642718" cy="62777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+mj-ea"/>
                <a:ea typeface="+mj-ea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DD95541-CD2C-4A92-B4F8-D1728AF1BF0D}"/>
                </a:ext>
              </a:extLst>
            </p:cNvPr>
            <p:cNvSpPr txBox="1"/>
            <p:nvPr/>
          </p:nvSpPr>
          <p:spPr>
            <a:xfrm>
              <a:off x="4679943" y="4369661"/>
              <a:ext cx="1045594" cy="259528"/>
            </a:xfrm>
            <a:prstGeom prst="rect">
              <a:avLst/>
            </a:prstGeom>
            <a:noFill/>
            <a:effectLst>
              <a:glow rad="127000">
                <a:schemeClr val="tx1"/>
              </a:glo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50" b="1" smtClean="0">
                  <a:solidFill>
                    <a:schemeClr val="tx1"/>
                  </a:solidFill>
                  <a:effectLst>
                    <a:glow>
                      <a:schemeClr val="tx1"/>
                    </a:glow>
                  </a:effectLst>
                  <a:latin typeface="+mj-ea"/>
                  <a:ea typeface="+mj-ea"/>
                </a:rPr>
                <a:t>도산공원</a:t>
              </a:r>
              <a:endParaRPr lang="ko-KR" altLang="en-US" sz="1050" b="1" dirty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60" name="화살표: 아래쪽 69">
            <a:extLst>
              <a:ext uri="{FF2B5EF4-FFF2-40B4-BE49-F238E27FC236}">
                <a16:creationId xmlns:a16="http://schemas.microsoft.com/office/drawing/2014/main" id="{76487F93-1CA4-4A92-B45B-3F4DAE3CFBC3}"/>
              </a:ext>
            </a:extLst>
          </p:cNvPr>
          <p:cNvSpPr/>
          <p:nvPr/>
        </p:nvSpPr>
        <p:spPr>
          <a:xfrm>
            <a:off x="5544184" y="4193546"/>
            <a:ext cx="484632" cy="978408"/>
          </a:xfrm>
          <a:prstGeom prst="downArrow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5FD1BA5-83AE-4F15-9040-B55009D1C08F}"/>
              </a:ext>
            </a:extLst>
          </p:cNvPr>
          <p:cNvGrpSpPr/>
          <p:nvPr/>
        </p:nvGrpSpPr>
        <p:grpSpPr>
          <a:xfrm>
            <a:off x="5703842" y="3507279"/>
            <a:ext cx="608368" cy="489379"/>
            <a:chOff x="2627223" y="2000436"/>
            <a:chExt cx="1136730" cy="914400"/>
          </a:xfrm>
        </p:grpSpPr>
        <p:sp>
          <p:nvSpPr>
            <p:cNvPr id="62" name="눈물 방울 61">
              <a:extLst>
                <a:ext uri="{FF2B5EF4-FFF2-40B4-BE49-F238E27FC236}">
                  <a16:creationId xmlns:a16="http://schemas.microsoft.com/office/drawing/2014/main" id="{D5E0180C-B380-43C0-9086-095C739D42E4}"/>
                </a:ext>
              </a:extLst>
            </p:cNvPr>
            <p:cNvSpPr/>
            <p:nvPr/>
          </p:nvSpPr>
          <p:spPr>
            <a:xfrm rot="8104309">
              <a:off x="2738388" y="2000436"/>
              <a:ext cx="914400" cy="914400"/>
            </a:xfrm>
            <a:prstGeom prst="teardrop">
              <a:avLst>
                <a:gd name="adj" fmla="val 136016"/>
              </a:avLst>
            </a:prstGeom>
            <a:solidFill>
              <a:schemeClr val="bg1"/>
            </a:solidFill>
            <a:ln w="38100">
              <a:solidFill>
                <a:srgbClr val="3696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+mj-ea"/>
                <a:ea typeface="+mj-ea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9CF3209-6F0B-4774-9C60-1B4EDB7C9821}"/>
                </a:ext>
              </a:extLst>
            </p:cNvPr>
            <p:cNvSpPr/>
            <p:nvPr/>
          </p:nvSpPr>
          <p:spPr>
            <a:xfrm>
              <a:off x="2882766" y="2122315"/>
              <a:ext cx="640081" cy="640081"/>
            </a:xfrm>
            <a:prstGeom prst="ellipse">
              <a:avLst/>
            </a:prstGeom>
            <a:solidFill>
              <a:srgbClr val="369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+mj-ea"/>
                <a:ea typeface="+mj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0CE38F3-6AB8-44B7-8B42-96615A575D62}"/>
                </a:ext>
              </a:extLst>
            </p:cNvPr>
            <p:cNvSpPr txBox="1"/>
            <p:nvPr/>
          </p:nvSpPr>
          <p:spPr>
            <a:xfrm>
              <a:off x="2627223" y="2169194"/>
              <a:ext cx="1136730" cy="546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>
                  <a:solidFill>
                    <a:schemeClr val="bg1"/>
                  </a:solidFill>
                  <a:latin typeface="+mj-ea"/>
                  <a:ea typeface="+mj-ea"/>
                </a:rPr>
                <a:t>본건</a:t>
              </a:r>
            </a:p>
          </p:txBody>
        </p:sp>
      </p:grp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B1132C44-7E39-4257-A3FE-6187AC99C40C}"/>
              </a:ext>
            </a:extLst>
          </p:cNvPr>
          <p:cNvSpPr/>
          <p:nvPr/>
        </p:nvSpPr>
        <p:spPr>
          <a:xfrm>
            <a:off x="5939432" y="4278628"/>
            <a:ext cx="151517" cy="151517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원호 2"/>
          <p:cNvSpPr/>
          <p:nvPr/>
        </p:nvSpPr>
        <p:spPr>
          <a:xfrm flipV="1">
            <a:off x="3316552" y="1656677"/>
            <a:ext cx="5382948" cy="5382948"/>
          </a:xfrm>
          <a:prstGeom prst="arc">
            <a:avLst>
              <a:gd name="adj1" fmla="val 7331780"/>
              <a:gd name="adj2" fmla="val 7310366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8D5C65-A4B4-491D-B225-A70178ED41DF}"/>
              </a:ext>
            </a:extLst>
          </p:cNvPr>
          <p:cNvSpPr txBox="1"/>
          <p:nvPr/>
        </p:nvSpPr>
        <p:spPr>
          <a:xfrm>
            <a:off x="5590250" y="1502788"/>
            <a:ext cx="849879" cy="30777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+mn-ea"/>
                <a:ea typeface="+mn-ea"/>
                <a:cs typeface="맑은 고딕 Semilight" panose="020B0502040204020203" pitchFamily="50" charset="-127"/>
              </a:rPr>
              <a:t>650m</a:t>
            </a:r>
            <a:endParaRPr lang="ko-KR" altLang="en-US" b="1" dirty="0">
              <a:solidFill>
                <a:srgbClr val="FFC000"/>
              </a:solidFill>
              <a:effectLst>
                <a:glow rad="101600">
                  <a:schemeClr val="tx1"/>
                </a:glow>
              </a:effectLst>
              <a:latin typeface="+mn-ea"/>
              <a:ea typeface="+mn-ea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34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r="12821" b="3668"/>
          <a:stretch/>
        </p:blipFill>
        <p:spPr>
          <a:xfrm>
            <a:off x="364332" y="1460500"/>
            <a:ext cx="9932193" cy="576897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5C7F31FF-B3DC-4DFC-AD14-356F8C0C75E4}"/>
              </a:ext>
            </a:extLst>
          </p:cNvPr>
          <p:cNvGrpSpPr/>
          <p:nvPr/>
        </p:nvGrpSpPr>
        <p:grpSpPr>
          <a:xfrm>
            <a:off x="4838350" y="3217341"/>
            <a:ext cx="608368" cy="489379"/>
            <a:chOff x="2627223" y="2000436"/>
            <a:chExt cx="1136730" cy="914400"/>
          </a:xfrm>
        </p:grpSpPr>
        <p:sp>
          <p:nvSpPr>
            <p:cNvPr id="32" name="눈물 방울 31">
              <a:extLst>
                <a:ext uri="{FF2B5EF4-FFF2-40B4-BE49-F238E27FC236}">
                  <a16:creationId xmlns:a16="http://schemas.microsoft.com/office/drawing/2014/main" id="{B2BA5371-72C9-4210-992D-6596D346F516}"/>
                </a:ext>
              </a:extLst>
            </p:cNvPr>
            <p:cNvSpPr/>
            <p:nvPr/>
          </p:nvSpPr>
          <p:spPr>
            <a:xfrm rot="8104309">
              <a:off x="2738388" y="2000436"/>
              <a:ext cx="914400" cy="914400"/>
            </a:xfrm>
            <a:prstGeom prst="teardrop">
              <a:avLst>
                <a:gd name="adj" fmla="val 136016"/>
              </a:avLst>
            </a:prstGeom>
            <a:solidFill>
              <a:schemeClr val="bg1"/>
            </a:solidFill>
            <a:ln w="38100">
              <a:solidFill>
                <a:srgbClr val="3696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+mj-ea"/>
                <a:ea typeface="+mj-ea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A87992F-37D0-4776-88C3-902A4C5E4E45}"/>
                </a:ext>
              </a:extLst>
            </p:cNvPr>
            <p:cNvSpPr/>
            <p:nvPr/>
          </p:nvSpPr>
          <p:spPr>
            <a:xfrm>
              <a:off x="2882766" y="2122315"/>
              <a:ext cx="640081" cy="640081"/>
            </a:xfrm>
            <a:prstGeom prst="ellipse">
              <a:avLst/>
            </a:prstGeom>
            <a:solidFill>
              <a:srgbClr val="369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+mj-ea"/>
                <a:ea typeface="+mj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BBC25C-4046-4C46-88BB-66052CF94D9F}"/>
                </a:ext>
              </a:extLst>
            </p:cNvPr>
            <p:cNvSpPr txBox="1"/>
            <p:nvPr/>
          </p:nvSpPr>
          <p:spPr>
            <a:xfrm>
              <a:off x="2627223" y="2169194"/>
              <a:ext cx="1136730" cy="546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>
                  <a:solidFill>
                    <a:schemeClr val="bg1"/>
                  </a:solidFill>
                  <a:latin typeface="+mj-ea"/>
                  <a:ea typeface="+mj-ea"/>
                </a:rPr>
                <a:t>본건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100BAD-FBB5-4BF2-8FC2-5ECC5C7833FC}"/>
              </a:ext>
            </a:extLst>
          </p:cNvPr>
          <p:cNvGrpSpPr/>
          <p:nvPr/>
        </p:nvGrpSpPr>
        <p:grpSpPr>
          <a:xfrm>
            <a:off x="364332" y="1084404"/>
            <a:ext cx="3240414" cy="296198"/>
            <a:chOff x="364332" y="1118206"/>
            <a:chExt cx="3240414" cy="296198"/>
          </a:xfrm>
        </p:grpSpPr>
        <p:sp>
          <p:nvSpPr>
            <p:cNvPr id="14" name="Google Shape;300;p6">
              <a:extLst>
                <a:ext uri="{FF2B5EF4-FFF2-40B4-BE49-F238E27FC236}">
                  <a16:creationId xmlns:a16="http://schemas.microsoft.com/office/drawing/2014/main" id="{55117139-BAD4-4670-A74A-2DB42778C4E0}"/>
                </a:ext>
              </a:extLst>
            </p:cNvPr>
            <p:cNvSpPr/>
            <p:nvPr/>
          </p:nvSpPr>
          <p:spPr>
            <a:xfrm>
              <a:off x="446881" y="1149757"/>
              <a:ext cx="3157865" cy="264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smtClean="0">
                  <a:latin typeface="+mj-ea"/>
                  <a:ea typeface="+mj-ea"/>
                </a:rPr>
                <a:t>지적도</a:t>
              </a:r>
              <a:endParaRPr dirty="0">
                <a:latin typeface="+mj-ea"/>
                <a:ea typeface="+mj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E5505B4-5D4A-476A-BED7-575EBB6F9AB6}"/>
                </a:ext>
              </a:extLst>
            </p:cNvPr>
            <p:cNvSpPr/>
            <p:nvPr/>
          </p:nvSpPr>
          <p:spPr>
            <a:xfrm>
              <a:off x="364332" y="1118206"/>
              <a:ext cx="99218" cy="227994"/>
            </a:xfrm>
            <a:prstGeom prst="rect">
              <a:avLst/>
            </a:prstGeom>
            <a:solidFill>
              <a:srgbClr val="004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4" name="자유형 3"/>
          <p:cNvSpPr/>
          <p:nvPr/>
        </p:nvSpPr>
        <p:spPr>
          <a:xfrm>
            <a:off x="4816475" y="4022725"/>
            <a:ext cx="812800" cy="787400"/>
          </a:xfrm>
          <a:custGeom>
            <a:avLst/>
            <a:gdLst>
              <a:gd name="connsiteX0" fmla="*/ 244475 w 812800"/>
              <a:gd name="connsiteY0" fmla="*/ 0 h 787400"/>
              <a:gd name="connsiteX1" fmla="*/ 0 w 812800"/>
              <a:gd name="connsiteY1" fmla="*/ 238125 h 787400"/>
              <a:gd name="connsiteX2" fmla="*/ 511175 w 812800"/>
              <a:gd name="connsiteY2" fmla="*/ 787400 h 787400"/>
              <a:gd name="connsiteX3" fmla="*/ 812800 w 812800"/>
              <a:gd name="connsiteY3" fmla="*/ 508000 h 787400"/>
              <a:gd name="connsiteX4" fmla="*/ 358775 w 812800"/>
              <a:gd name="connsiteY4" fmla="*/ 19050 h 787400"/>
              <a:gd name="connsiteX5" fmla="*/ 244475 w 812800"/>
              <a:gd name="connsiteY5" fmla="*/ 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2800" h="787400">
                <a:moveTo>
                  <a:pt x="244475" y="0"/>
                </a:moveTo>
                <a:lnTo>
                  <a:pt x="0" y="238125"/>
                </a:lnTo>
                <a:lnTo>
                  <a:pt x="511175" y="787400"/>
                </a:lnTo>
                <a:lnTo>
                  <a:pt x="812800" y="508000"/>
                </a:lnTo>
                <a:lnTo>
                  <a:pt x="358775" y="19050"/>
                </a:lnTo>
                <a:lnTo>
                  <a:pt x="244475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5016500" y="4197350"/>
            <a:ext cx="298450" cy="276225"/>
          </a:xfrm>
          <a:custGeom>
            <a:avLst/>
            <a:gdLst>
              <a:gd name="connsiteX0" fmla="*/ 0 w 298450"/>
              <a:gd name="connsiteY0" fmla="*/ 276225 h 276225"/>
              <a:gd name="connsiteX1" fmla="*/ 298450 w 298450"/>
              <a:gd name="connsiteY1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76225">
                <a:moveTo>
                  <a:pt x="0" y="276225"/>
                </a:moveTo>
                <a:lnTo>
                  <a:pt x="29845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245100" y="4267200"/>
            <a:ext cx="142875" cy="73025"/>
          </a:xfrm>
          <a:custGeom>
            <a:avLst/>
            <a:gdLst>
              <a:gd name="connsiteX0" fmla="*/ 0 w 142875"/>
              <a:gd name="connsiteY0" fmla="*/ 0 h 73025"/>
              <a:gd name="connsiteX1" fmla="*/ 69850 w 142875"/>
              <a:gd name="connsiteY1" fmla="*/ 73025 h 73025"/>
              <a:gd name="connsiteX2" fmla="*/ 142875 w 142875"/>
              <a:gd name="connsiteY2" fmla="*/ 12700 h 7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875" h="73025">
                <a:moveTo>
                  <a:pt x="0" y="0"/>
                </a:moveTo>
                <a:lnTo>
                  <a:pt x="69850" y="73025"/>
                </a:lnTo>
                <a:lnTo>
                  <a:pt x="142875" y="1270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3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100BAD-FBB5-4BF2-8FC2-5ECC5C7833FC}"/>
              </a:ext>
            </a:extLst>
          </p:cNvPr>
          <p:cNvGrpSpPr/>
          <p:nvPr/>
        </p:nvGrpSpPr>
        <p:grpSpPr>
          <a:xfrm>
            <a:off x="364332" y="1084404"/>
            <a:ext cx="3240414" cy="468553"/>
            <a:chOff x="364332" y="1118206"/>
            <a:chExt cx="3240414" cy="468553"/>
          </a:xfrm>
        </p:grpSpPr>
        <p:sp>
          <p:nvSpPr>
            <p:cNvPr id="12" name="Google Shape;300;p6">
              <a:extLst>
                <a:ext uri="{FF2B5EF4-FFF2-40B4-BE49-F238E27FC236}">
                  <a16:creationId xmlns:a16="http://schemas.microsoft.com/office/drawing/2014/main" id="{55117139-BAD4-4670-A74A-2DB42778C4E0}"/>
                </a:ext>
              </a:extLst>
            </p:cNvPr>
            <p:cNvSpPr/>
            <p:nvPr/>
          </p:nvSpPr>
          <p:spPr>
            <a:xfrm>
              <a:off x="446881" y="1149757"/>
              <a:ext cx="3157865" cy="4370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err="1" smtClean="0">
                  <a:latin typeface="+mj-ea"/>
                  <a:ea typeface="+mj-ea"/>
                </a:rPr>
                <a:t>전경사진</a:t>
              </a:r>
              <a:endParaRPr lang="en-US" altLang="ko-KR" dirty="0" smtClean="0">
                <a:latin typeface="+mj-ea"/>
                <a:ea typeface="+mj-ea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j-ea"/>
                <a:ea typeface="+mj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E5505B4-5D4A-476A-BED7-575EBB6F9AB6}"/>
                </a:ext>
              </a:extLst>
            </p:cNvPr>
            <p:cNvSpPr/>
            <p:nvPr/>
          </p:nvSpPr>
          <p:spPr>
            <a:xfrm>
              <a:off x="364332" y="1118206"/>
              <a:ext cx="99218" cy="227994"/>
            </a:xfrm>
            <a:prstGeom prst="rect">
              <a:avLst/>
            </a:prstGeom>
            <a:solidFill>
              <a:srgbClr val="004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64332" y="1460500"/>
            <a:ext cx="9936664" cy="5759449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4" r="20202" b="4216"/>
          <a:stretch/>
        </p:blipFill>
        <p:spPr>
          <a:xfrm>
            <a:off x="364333" y="1460500"/>
            <a:ext cx="4826250" cy="57531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296" y="1460500"/>
            <a:ext cx="4711700" cy="35337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4" b="5839"/>
          <a:stretch/>
        </p:blipFill>
        <p:spPr>
          <a:xfrm>
            <a:off x="5589296" y="5059716"/>
            <a:ext cx="2056104" cy="215388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6" t="8855" r="10804" b="6844"/>
          <a:stretch/>
        </p:blipFill>
        <p:spPr>
          <a:xfrm>
            <a:off x="7776424" y="5059716"/>
            <a:ext cx="2467424" cy="215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7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100BAD-FBB5-4BF2-8FC2-5ECC5C7833FC}"/>
              </a:ext>
            </a:extLst>
          </p:cNvPr>
          <p:cNvGrpSpPr/>
          <p:nvPr/>
        </p:nvGrpSpPr>
        <p:grpSpPr>
          <a:xfrm>
            <a:off x="364332" y="1084404"/>
            <a:ext cx="3240414" cy="296198"/>
            <a:chOff x="364332" y="1118206"/>
            <a:chExt cx="3240414" cy="296198"/>
          </a:xfrm>
        </p:grpSpPr>
        <p:sp>
          <p:nvSpPr>
            <p:cNvPr id="14" name="Google Shape;300;p6">
              <a:extLst>
                <a:ext uri="{FF2B5EF4-FFF2-40B4-BE49-F238E27FC236}">
                  <a16:creationId xmlns:a16="http://schemas.microsoft.com/office/drawing/2014/main" id="{55117139-BAD4-4670-A74A-2DB42778C4E0}"/>
                </a:ext>
              </a:extLst>
            </p:cNvPr>
            <p:cNvSpPr/>
            <p:nvPr/>
          </p:nvSpPr>
          <p:spPr>
            <a:xfrm>
              <a:off x="446881" y="1149757"/>
              <a:ext cx="3157865" cy="264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err="1" smtClean="0">
                  <a:latin typeface="+mj-ea"/>
                  <a:ea typeface="+mj-ea"/>
                </a:rPr>
                <a:t>전경사진</a:t>
              </a:r>
              <a:endParaRPr dirty="0">
                <a:latin typeface="+mj-ea"/>
                <a:ea typeface="+mj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E5505B4-5D4A-476A-BED7-575EBB6F9AB6}"/>
                </a:ext>
              </a:extLst>
            </p:cNvPr>
            <p:cNvSpPr/>
            <p:nvPr/>
          </p:nvSpPr>
          <p:spPr>
            <a:xfrm>
              <a:off x="364332" y="1118206"/>
              <a:ext cx="99218" cy="227994"/>
            </a:xfrm>
            <a:prstGeom prst="rect">
              <a:avLst/>
            </a:prstGeom>
            <a:solidFill>
              <a:srgbClr val="004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31" y="1761438"/>
            <a:ext cx="3240415" cy="24303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1" y="4497913"/>
            <a:ext cx="3240415" cy="24303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71" y="1761437"/>
            <a:ext cx="3240414" cy="24303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31" y="4497913"/>
            <a:ext cx="3240415" cy="24303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71" y="4497913"/>
            <a:ext cx="3240415" cy="24303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1" y="1761437"/>
            <a:ext cx="3240415" cy="243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8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2100BAD-FBB5-4BF2-8FC2-5ECC5C7833FC}"/>
              </a:ext>
            </a:extLst>
          </p:cNvPr>
          <p:cNvGrpSpPr/>
          <p:nvPr/>
        </p:nvGrpSpPr>
        <p:grpSpPr>
          <a:xfrm>
            <a:off x="364332" y="1084404"/>
            <a:ext cx="3240414" cy="296198"/>
            <a:chOff x="364332" y="1118206"/>
            <a:chExt cx="3240414" cy="296198"/>
          </a:xfrm>
        </p:grpSpPr>
        <p:sp>
          <p:nvSpPr>
            <p:cNvPr id="8" name="Google Shape;300;p6">
              <a:extLst>
                <a:ext uri="{FF2B5EF4-FFF2-40B4-BE49-F238E27FC236}">
                  <a16:creationId xmlns:a16="http://schemas.microsoft.com/office/drawing/2014/main" id="{55117139-BAD4-4670-A74A-2DB42778C4E0}"/>
                </a:ext>
              </a:extLst>
            </p:cNvPr>
            <p:cNvSpPr/>
            <p:nvPr/>
          </p:nvSpPr>
          <p:spPr>
            <a:xfrm>
              <a:off x="446881" y="1149757"/>
              <a:ext cx="3157865" cy="264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smtClean="0">
                  <a:latin typeface="+mj-ea"/>
                  <a:ea typeface="+mj-ea"/>
                </a:rPr>
                <a:t>평면도</a:t>
              </a:r>
              <a:endParaRPr dirty="0">
                <a:latin typeface="+mj-ea"/>
                <a:ea typeface="+mj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E5505B4-5D4A-476A-BED7-575EBB6F9AB6}"/>
                </a:ext>
              </a:extLst>
            </p:cNvPr>
            <p:cNvSpPr/>
            <p:nvPr/>
          </p:nvSpPr>
          <p:spPr>
            <a:xfrm>
              <a:off x="364332" y="1118206"/>
              <a:ext cx="99218" cy="227994"/>
            </a:xfrm>
            <a:prstGeom prst="rect">
              <a:avLst/>
            </a:prstGeom>
            <a:solidFill>
              <a:srgbClr val="004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327" y="2103486"/>
            <a:ext cx="5107863" cy="41977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오른쪽 화살표 9"/>
          <p:cNvSpPr/>
          <p:nvPr/>
        </p:nvSpPr>
        <p:spPr>
          <a:xfrm rot="10800000">
            <a:off x="4709159" y="3644218"/>
            <a:ext cx="421535" cy="1116239"/>
          </a:xfrm>
          <a:prstGeom prst="rightArrow">
            <a:avLst>
              <a:gd name="adj1" fmla="val 31000"/>
              <a:gd name="adj2" fmla="val 60427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17717" r="18514"/>
          <a:stretch/>
        </p:blipFill>
        <p:spPr>
          <a:xfrm>
            <a:off x="364332" y="2103486"/>
            <a:ext cx="4251960" cy="41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2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</a:spPr>
      <a:bodyPr rtlCol="0" anchor="ctr"/>
      <a:lstStyle>
        <a:defPPr algn="l">
          <a:defRPr sz="1400" b="0" dirty="0">
            <a:solidFill>
              <a:schemeClr val="tx1">
                <a:lumMod val="85000"/>
                <a:lumOff val="15000"/>
              </a:schemeClr>
            </a:solidFill>
            <a:latin typeface="맑은 고딕 Semilight" panose="020B0502040204020203" pitchFamily="50" charset="-127"/>
            <a:ea typeface="맑은 고딕 Semilight" panose="020B0502040204020203" pitchFamily="50" charset="-127"/>
            <a:cs typeface="맑은 고딕 Semilight" panose="020B0502040204020203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  <a:latin typeface="맑은 고딕 Semilight" panose="020B0502040204020203" pitchFamily="50" charset="-127"/>
            <a:ea typeface="맑은 고딕 Semilight" panose="020B0502040204020203" pitchFamily="50" charset="-127"/>
            <a:cs typeface="맑은 고딕 Semilight" panose="020B0502040204020203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4310</TotalTime>
  <Words>661</Words>
  <Application>Microsoft Office PowerPoint</Application>
  <PresentationFormat>사용자 지정</PresentationFormat>
  <Paragraphs>373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4" baseType="lpstr">
      <vt:lpstr>맑은 고딕</vt:lpstr>
      <vt:lpstr>Times New Roman</vt:lpstr>
      <vt:lpstr>BankGothic Lt BT</vt:lpstr>
      <vt:lpstr>휴먼편지체</vt:lpstr>
      <vt:lpstr>MS UI Gothic</vt:lpstr>
      <vt:lpstr>Calibri</vt:lpstr>
      <vt:lpstr>맑은 고딕 Semilight</vt:lpstr>
      <vt:lpstr>Arial</vt:lpstr>
      <vt:lpstr>돋움</vt:lpstr>
      <vt:lpstr>나눔스퀘어라운드 Bold</vt:lpstr>
      <vt:lpstr>Abadi</vt:lpstr>
      <vt:lpstr>Lato Light</vt:lpstr>
      <vt:lpstr>함초롬돋움</vt:lpstr>
      <vt:lpstr>맑은 고딕</vt:lpstr>
      <vt:lpstr>Ultra</vt:lpstr>
      <vt:lpstr>돋움</vt:lpstr>
      <vt:lpstr>BankGothic Md BT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 hyun Kim</dc:creator>
  <cp:lastModifiedBy>kbinvest</cp:lastModifiedBy>
  <cp:revision>341</cp:revision>
  <cp:lastPrinted>2022-08-18T03:44:47Z</cp:lastPrinted>
  <dcterms:created xsi:type="dcterms:W3CDTF">2016-06-10T06:46:32Z</dcterms:created>
  <dcterms:modified xsi:type="dcterms:W3CDTF">2026-01-26T06:22:13Z</dcterms:modified>
</cp:coreProperties>
</file>